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4"/>
  </p:notesMasterIdLst>
  <p:handoutMasterIdLst>
    <p:handoutMasterId r:id="rId55"/>
  </p:handoutMasterIdLst>
  <p:sldIdLst>
    <p:sldId id="339" r:id="rId2"/>
    <p:sldId id="418" r:id="rId3"/>
    <p:sldId id="438" r:id="rId4"/>
    <p:sldId id="450" r:id="rId5"/>
    <p:sldId id="389" r:id="rId6"/>
    <p:sldId id="390" r:id="rId7"/>
    <p:sldId id="346" r:id="rId8"/>
    <p:sldId id="429" r:id="rId9"/>
    <p:sldId id="357" r:id="rId10"/>
    <p:sldId id="449" r:id="rId11"/>
    <p:sldId id="403" r:id="rId12"/>
    <p:sldId id="404" r:id="rId13"/>
    <p:sldId id="405" r:id="rId14"/>
    <p:sldId id="409" r:id="rId15"/>
    <p:sldId id="406" r:id="rId16"/>
    <p:sldId id="408" r:id="rId17"/>
    <p:sldId id="407" r:id="rId18"/>
    <p:sldId id="435" r:id="rId19"/>
    <p:sldId id="356" r:id="rId20"/>
    <p:sldId id="426" r:id="rId21"/>
    <p:sldId id="453" r:id="rId22"/>
    <p:sldId id="412" r:id="rId23"/>
    <p:sldId id="413" r:id="rId24"/>
    <p:sldId id="414" r:id="rId25"/>
    <p:sldId id="372" r:id="rId26"/>
    <p:sldId id="359" r:id="rId27"/>
    <p:sldId id="402" r:id="rId28"/>
    <p:sldId id="398" r:id="rId29"/>
    <p:sldId id="360" r:id="rId30"/>
    <p:sldId id="433" r:id="rId31"/>
    <p:sldId id="425" r:id="rId32"/>
    <p:sldId id="454" r:id="rId33"/>
    <p:sldId id="363" r:id="rId34"/>
    <p:sldId id="380" r:id="rId35"/>
    <p:sldId id="415" r:id="rId36"/>
    <p:sldId id="381" r:id="rId37"/>
    <p:sldId id="432" r:id="rId38"/>
    <p:sldId id="428" r:id="rId39"/>
    <p:sldId id="434" r:id="rId40"/>
    <p:sldId id="369" r:id="rId41"/>
    <p:sldId id="367" r:id="rId42"/>
    <p:sldId id="373" r:id="rId43"/>
    <p:sldId id="374" r:id="rId44"/>
    <p:sldId id="424" r:id="rId45"/>
    <p:sldId id="358" r:id="rId46"/>
    <p:sldId id="352" r:id="rId47"/>
    <p:sldId id="410" r:id="rId48"/>
    <p:sldId id="411" r:id="rId49"/>
    <p:sldId id="365" r:id="rId50"/>
    <p:sldId id="400" r:id="rId51"/>
    <p:sldId id="401" r:id="rId52"/>
    <p:sldId id="455" r:id="rId5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F3"/>
    <a:srgbClr val="FF700A"/>
    <a:srgbClr val="DAD9D6"/>
    <a:srgbClr val="3FAE2A"/>
    <a:srgbClr val="3B8640"/>
    <a:srgbClr val="818A8F"/>
    <a:srgbClr val="44697D"/>
    <a:srgbClr val="000000"/>
    <a:srgbClr val="1E1E1E"/>
    <a:srgbClr val="4EB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2" autoAdjust="0"/>
    <p:restoredTop sz="66486" autoAdjust="0"/>
  </p:normalViewPr>
  <p:slideViewPr>
    <p:cSldViewPr>
      <p:cViewPr varScale="1">
        <p:scale>
          <a:sx n="50" d="100"/>
          <a:sy n="50" d="100"/>
        </p:scale>
        <p:origin x="848" y="168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80" d="100"/>
          <a:sy n="80" d="100"/>
        </p:scale>
        <p:origin x="4974" y="11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97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13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8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5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2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6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71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41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4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5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22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6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15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1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79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30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5A0F07-0B2A-C24E-A4C7-FF287AE82468}" type="slidenum">
              <a:rPr lang="en-US" altLang="zh-CN"/>
              <a:pPr/>
              <a:t>36</a:t>
            </a:fld>
            <a:endParaRPr lang="en-US" altLang="zh-CN" dirty="0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3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1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6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69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90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12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7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59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lvl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6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1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6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66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20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4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0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5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31711" y="1323174"/>
            <a:ext cx="13166979" cy="5949314"/>
          </a:xfrm>
          <a:prstGeom prst="rect">
            <a:avLst/>
          </a:prstGeom>
        </p:spPr>
        <p:txBody>
          <a:bodyPr/>
          <a:lstStyle>
            <a:lvl1pPr marL="201930" indent="-201930">
              <a:spcBef>
                <a:spcPts val="931"/>
              </a:spcBef>
              <a:buClr>
                <a:schemeClr val="accent1"/>
              </a:buClr>
              <a:defRPr sz="2640" baseline="0"/>
            </a:lvl1pPr>
            <a:lvl2pPr marL="476250" indent="-208483">
              <a:spcBef>
                <a:spcPts val="931"/>
              </a:spcBef>
              <a:defRPr sz="2400"/>
            </a:lvl2pPr>
            <a:lvl3pPr marL="757123" indent="-208483">
              <a:spcBef>
                <a:spcPts val="931"/>
              </a:spcBef>
              <a:buFont typeface="Arial" panose="020B0604020202020204" pitchFamily="34" charset="0"/>
              <a:buChar char="-"/>
              <a:defRPr sz="216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1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763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763" y="1327722"/>
            <a:ext cx="13167361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651"/>
              </a:spcBef>
              <a:buClr>
                <a:srgbClr val="69BE28"/>
              </a:buClr>
              <a:buFont typeface="Wingdings" charset="2"/>
              <a:buNone/>
              <a:defRPr sz="2880" b="1" i="0" baseline="0">
                <a:latin typeface="Arial"/>
                <a:cs typeface="Arial"/>
              </a:defRPr>
            </a:lvl1pPr>
            <a:lvl2pPr marL="0" indent="0" defTabSz="70486">
              <a:spcBef>
                <a:spcPts val="931"/>
              </a:spcBef>
              <a:buFont typeface="Lucida Grande"/>
              <a:buNone/>
              <a:tabLst/>
              <a:defRPr sz="2400">
                <a:solidFill>
                  <a:srgbClr val="1E1E1E"/>
                </a:solidFill>
              </a:defRPr>
            </a:lvl2pPr>
            <a:lvl3pPr marL="200026" indent="-200026" defTabSz="339090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160">
                <a:solidFill>
                  <a:srgbClr val="1E1E1E"/>
                </a:solidFill>
              </a:defRPr>
            </a:lvl3pPr>
            <a:lvl4pPr marL="476250" indent="-205740" defTabSz="339090">
              <a:spcBef>
                <a:spcPts val="931"/>
              </a:spcBef>
              <a:spcAft>
                <a:spcPts val="0"/>
              </a:spcAft>
              <a:defRPr sz="1920">
                <a:solidFill>
                  <a:srgbClr val="1E1E1E"/>
                </a:solidFill>
              </a:defRPr>
            </a:lvl4pPr>
            <a:lvl5pPr marL="752476" indent="-211456" defTabSz="339090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defRPr sz="168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800" advClick="0" advTm="5900">
        <p:fade/>
      </p:transition>
    </mc:Choice>
    <mc:Fallback xmlns="">
      <p:transition xmlns:p14="http://schemas.microsoft.com/office/powerpoint/2010/main" spd="slow" advClick="0" advTm="59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2" r:id="rId17"/>
    <p:sldLayoutId id="2147483793" r:id="rId18"/>
    <p:sldLayoutId id="214748379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33.xml"/><Relationship Id="rId5" Type="http://schemas.openxmlformats.org/officeDocument/2006/relationships/image" Target="../media/image4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6093431"/>
            <a:ext cx="7644384" cy="1529137"/>
          </a:xfrm>
        </p:spPr>
        <p:txBody>
          <a:bodyPr/>
          <a:lstStyle/>
          <a:p>
            <a:r>
              <a:rPr lang="en-US" dirty="0" smtClean="0">
                <a:solidFill>
                  <a:srgbClr val="FF700A"/>
                </a:solidFill>
              </a:rPr>
              <a:t>Robert Hryniewicz</a:t>
            </a:r>
          </a:p>
          <a:p>
            <a:r>
              <a:rPr lang="en-US" dirty="0" smtClean="0"/>
              <a:t>Data Evangelist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RobHryniewicz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304800" y="3498275"/>
            <a:ext cx="12112506" cy="157658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/>
              <a:t>H</a:t>
            </a:r>
            <a:r>
              <a:rPr lang="en-US" dirty="0" smtClean="0"/>
              <a:t>ands-on Intro to Data Science</a:t>
            </a:r>
          </a:p>
          <a:p>
            <a:r>
              <a:rPr lang="en-US" dirty="0" smtClean="0"/>
              <a:t>with Apache Spark</a:t>
            </a:r>
            <a:endParaRPr lang="en-US" dirty="0"/>
          </a:p>
        </p:txBody>
      </p:sp>
      <p:pic>
        <p:nvPicPr>
          <p:cNvPr id="6" name="Picture 5" descr="logo-h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328246" y="1849160"/>
            <a:ext cx="11582400" cy="104644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sz="8000" dirty="0" smtClean="0">
                <a:solidFill>
                  <a:srgbClr val="FF700A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Crash Course</a:t>
            </a:r>
            <a:endParaRPr lang="en-US" sz="8000" dirty="0">
              <a:solidFill>
                <a:srgbClr val="FF700A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7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93898"/>
            <a:ext cx="5057650" cy="4483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1993899"/>
            <a:ext cx="5138513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72600" y="1403279"/>
            <a:ext cx="3450543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1434958"/>
            <a:ext cx="3200400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8721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00400" y="2819400"/>
            <a:ext cx="8153400" cy="3028521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CLASSIFICATION</a:t>
            </a:r>
          </a:p>
          <a:p>
            <a:pPr marL="0" indent="0" algn="ctr">
              <a:buNone/>
            </a:pPr>
            <a:r>
              <a:rPr lang="en-US" dirty="0" smtClean="0"/>
              <a:t>Identifying </a:t>
            </a:r>
            <a:r>
              <a:rPr lang="en-US" dirty="0"/>
              <a:t>to which category an object belongs to.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/>
              <a:t>Applications</a:t>
            </a:r>
            <a:r>
              <a:rPr lang="en-US" dirty="0"/>
              <a:t>: </a:t>
            </a:r>
            <a:r>
              <a:rPr lang="en-US" dirty="0" smtClean="0"/>
              <a:t>spam </a:t>
            </a:r>
            <a:r>
              <a:rPr lang="en-US" dirty="0"/>
              <a:t>detection, </a:t>
            </a:r>
            <a:r>
              <a:rPr lang="en-US" dirty="0" smtClean="0"/>
              <a:t>image recognition, ...</a:t>
            </a:r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 smtClean="0"/>
              <a:t>: k-</a:t>
            </a:r>
            <a:r>
              <a:rPr lang="en-US" dirty="0" err="1" smtClean="0"/>
              <a:t>nn</a:t>
            </a:r>
            <a:r>
              <a:rPr lang="en-US" dirty="0" smtClean="0"/>
              <a:t>, decision trees, random </a:t>
            </a:r>
            <a:r>
              <a:rPr lang="en-US" dirty="0"/>
              <a:t>forest, ...</a:t>
            </a: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396 0 " pathEditMode="relative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396 0 " pathEditMode="relative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396 0 " pathEditMode="relative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396 0 " pathEditMode="relative" ptsTypes="AA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743200" y="2819400"/>
            <a:ext cx="9753600" cy="3416320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REGRESSION</a:t>
            </a:r>
          </a:p>
          <a:p>
            <a:pPr marL="0" indent="0" algn="ctr">
              <a:buNone/>
            </a:pPr>
            <a:r>
              <a:rPr lang="en-US" dirty="0"/>
              <a:t>Predicting a continuous-valued attribute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associated </a:t>
            </a:r>
            <a:r>
              <a:rPr lang="en-US" dirty="0"/>
              <a:t>with an object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Applications</a:t>
            </a:r>
            <a:r>
              <a:rPr lang="en-US" dirty="0"/>
              <a:t>: d</a:t>
            </a:r>
            <a:r>
              <a:rPr lang="en-US" dirty="0" smtClean="0"/>
              <a:t>rug </a:t>
            </a:r>
            <a:r>
              <a:rPr lang="en-US" dirty="0"/>
              <a:t>response, </a:t>
            </a:r>
            <a:r>
              <a:rPr lang="en-US" dirty="0" smtClean="0"/>
              <a:t>stock prices, 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linear regression,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791 0 " pathEditMode="relative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791 0 " pathEditMode="relative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791 0 " pathEditMode="relative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791 0 " pathEditMode="relative" ptsTypes="AA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791 0 " pathEditMode="relative" ptsTypes="AA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438400" y="2895600"/>
            <a:ext cx="10591800" cy="2566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CLUSTERING</a:t>
            </a:r>
          </a:p>
          <a:p>
            <a:pPr marL="0" indent="0" algn="ctr">
              <a:buNone/>
            </a:pPr>
            <a:r>
              <a:rPr lang="en-US" dirty="0"/>
              <a:t>Automatic grouping of similar objects into sets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Applications</a:t>
            </a:r>
            <a:r>
              <a:rPr lang="en-US" dirty="0"/>
              <a:t>: </a:t>
            </a:r>
            <a:r>
              <a:rPr lang="en-US" dirty="0" smtClean="0"/>
              <a:t>customer </a:t>
            </a:r>
            <a:r>
              <a:rPr lang="en-US" dirty="0"/>
              <a:t>segmentation, </a:t>
            </a:r>
            <a:r>
              <a:rPr lang="en-US" dirty="0" smtClean="0"/>
              <a:t>topic modeling, 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k-means, LDA,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6543E-6 L -0.23047 -0.200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-100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306E-6 -4.81481E-6 L -0.22928 -0.187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9" y="-9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3.20988E-6 L -0.22407 -0.169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7" y="-8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438400" y="2895600"/>
            <a:ext cx="10591800" cy="2566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COLLABORATIVE FILTERING</a:t>
            </a:r>
          </a:p>
          <a:p>
            <a:pPr marL="0" indent="0" algn="ctr">
              <a:buNone/>
            </a:pPr>
            <a:r>
              <a:rPr lang="en-US" dirty="0" smtClean="0"/>
              <a:t>Fill </a:t>
            </a:r>
            <a:r>
              <a:rPr lang="en-US" dirty="0"/>
              <a:t>in the missing entries of a user-item association </a:t>
            </a:r>
            <a:r>
              <a:rPr lang="en-US" dirty="0" smtClean="0"/>
              <a:t>matrix.</a:t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Applications</a:t>
            </a:r>
            <a:r>
              <a:rPr lang="en-US" dirty="0"/>
              <a:t>: </a:t>
            </a:r>
            <a:r>
              <a:rPr lang="en-US" dirty="0" smtClean="0"/>
              <a:t>Product recommendation, </a:t>
            </a:r>
            <a:r>
              <a:rPr lang="is-IS" dirty="0" smtClean="0"/>
              <a:t>…</a:t>
            </a:r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pl-PL" dirty="0" err="1" smtClean="0"/>
              <a:t>Alternating</a:t>
            </a:r>
            <a:r>
              <a:rPr lang="pl-PL" dirty="0" smtClean="0"/>
              <a:t> </a:t>
            </a:r>
            <a:r>
              <a:rPr lang="pl-PL" dirty="0" err="1" smtClean="0"/>
              <a:t>Least</a:t>
            </a:r>
            <a:r>
              <a:rPr lang="pl-PL" dirty="0" smtClean="0"/>
              <a:t> </a:t>
            </a:r>
            <a:r>
              <a:rPr lang="pl-PL" dirty="0" err="1" smtClean="0"/>
              <a:t>Squares</a:t>
            </a:r>
            <a:r>
              <a:rPr lang="pl-PL" dirty="0" smtClean="0"/>
              <a:t> (ALS)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6543E-6 L -0.21484 -0.274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-137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21701 -0.2800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1" y="-1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306E-6 3.20988E-6 L -0.21365 -0.290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8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00400" y="2971800"/>
            <a:ext cx="8153400" cy="2797689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DIMENSIONALITY REDUCTION</a:t>
            </a:r>
          </a:p>
          <a:p>
            <a:pPr marL="0" indent="0" algn="ctr">
              <a:buNone/>
            </a:pPr>
            <a:r>
              <a:rPr lang="en-US" dirty="0"/>
              <a:t>Reducing the number of random variables to consider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r>
              <a:rPr lang="en-US" b="1" dirty="0" smtClean="0"/>
              <a:t>Applications</a:t>
            </a:r>
            <a:r>
              <a:rPr lang="en-US" dirty="0"/>
              <a:t>: </a:t>
            </a:r>
            <a:r>
              <a:rPr lang="en-US" dirty="0" smtClean="0"/>
              <a:t>visualization</a:t>
            </a:r>
            <a:r>
              <a:rPr lang="en-US" dirty="0"/>
              <a:t>, </a:t>
            </a:r>
            <a:r>
              <a:rPr lang="en-US" dirty="0" smtClean="0"/>
              <a:t>increased efficiency, </a:t>
            </a:r>
            <a:r>
              <a:rPr lang="is-IS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Algorithms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PCA, t-SNE, </a:t>
            </a:r>
            <a:r>
              <a:rPr lang="is-IS" dirty="0" smtClean="0"/>
              <a:t>…</a:t>
            </a: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67 -0.24074 " pathEditMode="relative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67 -0.24074 " pathEditMode="relative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67 -0.24074 " pathEditMode="relative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57400" y="2819400"/>
            <a:ext cx="11277600" cy="2566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PREPROCESSING</a:t>
            </a:r>
          </a:p>
          <a:p>
            <a:pPr marL="0" indent="0" algn="ctr">
              <a:buNone/>
            </a:pPr>
            <a:r>
              <a:rPr lang="en-US" dirty="0"/>
              <a:t>Feature extraction and normalization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Applications</a:t>
            </a:r>
            <a:r>
              <a:rPr lang="en-US" dirty="0"/>
              <a:t>: </a:t>
            </a:r>
            <a:r>
              <a:rPr lang="en-US" dirty="0" smtClean="0"/>
              <a:t>transforming </a:t>
            </a:r>
            <a:r>
              <a:rPr lang="en-US" dirty="0"/>
              <a:t>input data such as </a:t>
            </a:r>
            <a:r>
              <a:rPr lang="en-US" dirty="0" smtClean="0"/>
              <a:t>text as input to ML algorithms</a:t>
            </a:r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 smtClean="0"/>
              <a:t>: TF-IDF, word2vec, one hot encoding,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59 -0.2037 " pathEditMode="relative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59 -0.2037 " pathEditMode="relative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59 -0.2037 " pathEditMode="relative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95600" y="2971800"/>
            <a:ext cx="9296400" cy="256685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5"/>
                </a:solidFill>
              </a:rPr>
              <a:t>MODEL SELECTION</a:t>
            </a:r>
          </a:p>
          <a:p>
            <a:pPr marL="0" indent="0" algn="ctr">
              <a:buNone/>
            </a:pPr>
            <a:r>
              <a:rPr lang="en-US" dirty="0"/>
              <a:t>Comparing, validating and choosing parameters and models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Applications</a:t>
            </a:r>
            <a:r>
              <a:rPr lang="en-US" dirty="0"/>
              <a:t>: </a:t>
            </a:r>
            <a:r>
              <a:rPr lang="en-US" dirty="0" smtClean="0"/>
              <a:t>improved accuracy via parameter tuning</a:t>
            </a:r>
          </a:p>
          <a:p>
            <a:pPr marL="0" indent="0" algn="ctr">
              <a:buNone/>
            </a:pPr>
            <a:r>
              <a:rPr lang="en-US" b="1" dirty="0" smtClean="0"/>
              <a:t>Algorithms</a:t>
            </a:r>
            <a:r>
              <a:rPr lang="en-US" dirty="0"/>
              <a:t>: grid search</a:t>
            </a:r>
            <a:r>
              <a:rPr lang="en-US" dirty="0" smtClean="0"/>
              <a:t>, metrics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02469E-6 L -0.1862 -0.2278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-11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7407E-6 L -0.18837 -0.2245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8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2639E-6 3.95062E-6 L -0.18501 -0.225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6" y="-1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48000"/>
            <a:ext cx="13194792" cy="784830"/>
          </a:xfrm>
        </p:spPr>
        <p:txBody>
          <a:bodyPr/>
          <a:lstStyle/>
          <a:p>
            <a:pPr algn="ctr"/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lternate Process 9"/>
          <p:cNvSpPr/>
          <p:nvPr/>
        </p:nvSpPr>
        <p:spPr>
          <a:xfrm>
            <a:off x="8305800" y="2743200"/>
            <a:ext cx="3429000" cy="404817"/>
          </a:xfrm>
          <a:prstGeom prst="flowChartAlternateProcess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1109111" y="4953000"/>
            <a:ext cx="6282174" cy="914400"/>
          </a:xfrm>
          <a:prstGeom prst="flowChartAlternateProcess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 Machine Learning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848600" y="2324100"/>
            <a:ext cx="9293106" cy="3671774"/>
          </a:xfrm>
        </p:spPr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k-means clustering</a:t>
            </a:r>
          </a:p>
          <a:p>
            <a:pPr lvl="1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singularity value decomposition (SVD)</a:t>
            </a:r>
          </a:p>
          <a:p>
            <a:pPr lvl="1"/>
            <a:r>
              <a:rPr lang="en-US" dirty="0" smtClean="0"/>
              <a:t>principal component analysis (PCA)</a:t>
            </a:r>
          </a:p>
          <a:p>
            <a:r>
              <a:rPr lang="en-US" dirty="0" smtClean="0"/>
              <a:t>Feature Extractors &amp; Transformers</a:t>
            </a:r>
          </a:p>
          <a:p>
            <a:pPr lvl="1"/>
            <a:r>
              <a:rPr lang="en-US" dirty="0" smtClean="0"/>
              <a:t>word2vec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1494" y="2324100"/>
            <a:ext cx="9293106" cy="44904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 statistics</a:t>
            </a:r>
          </a:p>
          <a:p>
            <a:pPr lvl="1"/>
            <a:r>
              <a:rPr lang="en-US" dirty="0" smtClean="0"/>
              <a:t>summary statistics</a:t>
            </a:r>
          </a:p>
          <a:p>
            <a:pPr lvl="1"/>
            <a:r>
              <a:rPr lang="en-US" dirty="0" smtClean="0"/>
              <a:t>hypothesis testing</a:t>
            </a:r>
          </a:p>
          <a:p>
            <a:pPr lvl="1"/>
            <a:r>
              <a:rPr lang="en-US" dirty="0" smtClean="0"/>
              <a:t>random number generation</a:t>
            </a:r>
          </a:p>
          <a:p>
            <a:r>
              <a:rPr lang="en-US" dirty="0" smtClean="0"/>
              <a:t>Classification and regression</a:t>
            </a:r>
          </a:p>
          <a:p>
            <a:pPr lvl="1"/>
            <a:r>
              <a:rPr lang="en-US" dirty="0" smtClean="0"/>
              <a:t>linear models (SVMs, log &amp; linear regression)</a:t>
            </a:r>
          </a:p>
          <a:p>
            <a:pPr lvl="1"/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ensembles of trees (Random Forests &amp; GBTs)</a:t>
            </a:r>
          </a:p>
          <a:p>
            <a:r>
              <a:rPr lang="en-US" dirty="0"/>
              <a:t>Collaborative filtering</a:t>
            </a:r>
          </a:p>
          <a:p>
            <a:pPr lvl="1"/>
            <a:r>
              <a:rPr lang="en-US" dirty="0"/>
              <a:t>alternating least squares (ALS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13167360" cy="941796"/>
          </a:xfrm>
        </p:spPr>
        <p:txBody>
          <a:bodyPr/>
          <a:lstStyle/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Plan for Today</a:t>
            </a:r>
            <a:endParaRPr lang="en-US" sz="72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609600" y="4004355"/>
            <a:ext cx="13167360" cy="3296287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3600" b="1" kern="1200" baseline="0">
                <a:solidFill>
                  <a:schemeClr val="tx1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Data Science &amp; ML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ML Examples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Overview of ML methods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K-means, Decision Trees &amp; Random Forests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Spark </a:t>
            </a:r>
            <a:r>
              <a:rPr lang="en-US" dirty="0" err="1" smtClean="0">
                <a:latin typeface="Chalkduster" charset="0"/>
                <a:ea typeface="Chalkduster" charset="0"/>
                <a:cs typeface="Chalkduster" charset="0"/>
              </a:rPr>
              <a:t>MLlib</a:t>
            </a: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 &amp; ML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>
                <a:latin typeface="Chalkduster" charset="0"/>
                <a:ea typeface="Chalkduster" charset="0"/>
                <a:cs typeface="Chalkduster" charset="0"/>
              </a:rPr>
              <a:t>Lab Overview</a:t>
            </a:r>
          </a:p>
          <a:p>
            <a:pPr marL="857250" indent="-857250">
              <a:buFont typeface="Arial" charset="0"/>
              <a:buChar char="•"/>
            </a:pPr>
            <a:endParaRPr lang="en-US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0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263170"/>
            <a:ext cx="13194792" cy="1569660"/>
          </a:xfrm>
        </p:spPr>
        <p:txBody>
          <a:bodyPr/>
          <a:lstStyle/>
          <a:p>
            <a:pPr algn="ctr"/>
            <a:r>
              <a:rPr lang="en-US" dirty="0" smtClean="0"/>
              <a:t>K-Means Clustering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745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dirty="0" smtClean="0"/>
              <a:t>Simple &amp; fast algorithm to find clusters</a:t>
            </a:r>
          </a:p>
          <a:p>
            <a:endParaRPr lang="en-US" dirty="0"/>
          </a:p>
          <a:p>
            <a:r>
              <a:rPr lang="en-US" b="1" dirty="0" smtClean="0"/>
              <a:t> Common technique for anomaly detection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 Drawbacks</a:t>
            </a:r>
          </a:p>
          <a:p>
            <a:pPr lvl="1"/>
            <a:r>
              <a:rPr lang="en-US" dirty="0" smtClean="0"/>
              <a:t> Doesn't work well with non-circular cluster shape</a:t>
            </a:r>
          </a:p>
          <a:p>
            <a:pPr lvl="1"/>
            <a:r>
              <a:rPr lang="en-US" dirty="0" smtClean="0"/>
              <a:t> Number of cluster and initial seed value need to be specified beforehand</a:t>
            </a:r>
          </a:p>
          <a:p>
            <a:pPr lvl="1"/>
            <a:r>
              <a:rPr lang="en-US" dirty="0" smtClean="0"/>
              <a:t> Strong sensitivity to outliers and noise</a:t>
            </a:r>
          </a:p>
          <a:p>
            <a:pPr lvl="1"/>
            <a:r>
              <a:rPr lang="en-US" dirty="0" smtClean="0"/>
              <a:t> Low capability to pass the local optimum.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Cluster Centers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828800"/>
            <a:ext cx="9677400" cy="5420333"/>
          </a:xfrm>
        </p:spPr>
      </p:pic>
      <p:sp>
        <p:nvSpPr>
          <p:cNvPr id="5" name="TextBox 4"/>
          <p:cNvSpPr txBox="1"/>
          <p:nvPr/>
        </p:nvSpPr>
        <p:spPr>
          <a:xfrm>
            <a:off x="731520" y="3733800"/>
            <a:ext cx="2545080" cy="73250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Randomly pick 3 cluster centers.</a:t>
            </a:r>
          </a:p>
        </p:txBody>
      </p:sp>
    </p:spTree>
    <p:extLst>
      <p:ext uri="{BB962C8B-B14F-4D97-AF65-F5344CB8AC3E}">
        <p14:creationId xmlns:p14="http://schemas.microsoft.com/office/powerpoint/2010/main" val="116494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Each Point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1981201"/>
            <a:ext cx="9888318" cy="5333999"/>
          </a:xfrm>
        </p:spPr>
      </p:pic>
      <p:sp>
        <p:nvSpPr>
          <p:cNvPr id="6" name="TextBox 5"/>
          <p:cNvSpPr txBox="1"/>
          <p:nvPr/>
        </p:nvSpPr>
        <p:spPr>
          <a:xfrm>
            <a:off x="579648" y="3489219"/>
            <a:ext cx="2773152" cy="10987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Assign each point to </a:t>
            </a:r>
            <a:r>
              <a:rPr lang="en-US" sz="2800" smtClean="0"/>
              <a:t>the nearest cluster center.</a:t>
            </a:r>
            <a:endParaRPr lang="en-US" sz="2800" dirty="0" err="1" smtClean="0"/>
          </a:p>
        </p:txBody>
      </p:sp>
    </p:spTree>
    <p:extLst>
      <p:ext uri="{BB962C8B-B14F-4D97-AF65-F5344CB8AC3E}">
        <p14:creationId xmlns:p14="http://schemas.microsoft.com/office/powerpoint/2010/main" val="178899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Cluster Centers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37" y="1752599"/>
            <a:ext cx="9574163" cy="5334001"/>
          </a:xfrm>
        </p:spPr>
      </p:pic>
      <p:sp>
        <p:nvSpPr>
          <p:cNvPr id="5" name="TextBox 4"/>
          <p:cNvSpPr txBox="1"/>
          <p:nvPr/>
        </p:nvSpPr>
        <p:spPr>
          <a:xfrm>
            <a:off x="914400" y="3487984"/>
            <a:ext cx="1981200" cy="146501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Move each cluster to the mean of each cluster.</a:t>
            </a:r>
          </a:p>
        </p:txBody>
      </p:sp>
    </p:spTree>
    <p:extLst>
      <p:ext uri="{BB962C8B-B14F-4D97-AF65-F5344CB8AC3E}">
        <p14:creationId xmlns:p14="http://schemas.microsoft.com/office/powerpoint/2010/main" val="46782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5" name="Picture 4" descr="rando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86" y="1523999"/>
            <a:ext cx="7818120" cy="58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Francisco</a:t>
            </a:r>
            <a:endParaRPr lang="en-US" dirty="0"/>
          </a:p>
        </p:txBody>
      </p:sp>
      <p:pic>
        <p:nvPicPr>
          <p:cNvPr id="6" name="Picture 5" descr="Screen Shot 2015-07-31 at 3.55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914400"/>
            <a:ext cx="1202792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Each Neighborhood</a:t>
            </a:r>
            <a:endParaRPr lang="en-US" dirty="0"/>
          </a:p>
        </p:txBody>
      </p:sp>
      <p:pic>
        <p:nvPicPr>
          <p:cNvPr id="3" name="Picture 2" descr="Screen Shot 2015-07-31 at 3.5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9" y="1219204"/>
            <a:ext cx="10164632" cy="62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Folium: </a:t>
            </a:r>
            <a:r>
              <a:rPr lang="en-US" dirty="0" err="1" smtClean="0"/>
              <a:t>choropleth</a:t>
            </a:r>
            <a:r>
              <a:rPr lang="en-US" dirty="0" smtClean="0"/>
              <a:t> map</a:t>
            </a:r>
            <a:endParaRPr lang="en-US" dirty="0"/>
          </a:p>
        </p:txBody>
      </p:sp>
      <p:pic>
        <p:nvPicPr>
          <p:cNvPr id="4" name="Picture 3" descr="Screen Shot 2015-07-31 at 3.5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7" y="1219205"/>
            <a:ext cx="10149839" cy="62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 Neighborhood Centers Calculated with K-Means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914400"/>
            <a:ext cx="11689080" cy="69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57200" y="3048000"/>
            <a:ext cx="13194792" cy="1569660"/>
          </a:xfrm>
        </p:spPr>
        <p:txBody>
          <a:bodyPr/>
          <a:lstStyle/>
          <a:p>
            <a:pPr algn="ctr"/>
            <a:r>
              <a:rPr lang="en-US" dirty="0" smtClean="0"/>
              <a:t>Data Science Examples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Dataset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09600" y="1450174"/>
            <a:ext cx="2743200" cy="142002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0.0, 0.0, 0.0</a:t>
            </a:r>
          </a:p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0.1, 0.1, 0.1</a:t>
            </a:r>
          </a:p>
          <a:p>
            <a:pPr marL="0" indent="0">
              <a:buNone/>
            </a:pPr>
            <a:r>
              <a:rPr lang="it-IT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0.2, 0.2, </a:t>
            </a:r>
            <a:r>
              <a:rPr lang="it-IT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2971800"/>
            <a:ext cx="2743200" cy="1447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201930" indent="-201930" algn="l" defTabSz="548640" rtl="0" eaLnBrk="1" fontAlgn="base" hangingPunct="1">
              <a:lnSpc>
                <a:spcPct val="90000"/>
              </a:lnSpc>
              <a:spcBef>
                <a:spcPts val="931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640" kern="1200" baseline="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476250" indent="-208483" algn="l" defTabSz="548640" rtl="0" eaLnBrk="1" fontAlgn="base" hangingPunct="1">
              <a:lnSpc>
                <a:spcPct val="90000"/>
              </a:lnSpc>
              <a:spcBef>
                <a:spcPts val="931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757123" indent="-208483" algn="l" defTabSz="548640" rtl="0" eaLnBrk="1" fontAlgn="base" hangingPunct="1">
              <a:spcBef>
                <a:spcPts val="931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216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latin typeface="Courier" charset="0"/>
                <a:ea typeface="Courier" charset="0"/>
                <a:cs typeface="Courier" charset="0"/>
              </a:rPr>
              <a:t>3.0, 3.0, 3.0</a:t>
            </a:r>
          </a:p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latin typeface="Courier" charset="0"/>
                <a:ea typeface="Courier" charset="0"/>
                <a:cs typeface="Courier" charset="0"/>
              </a:rPr>
              <a:t>3.1, 3.1, 3.1</a:t>
            </a:r>
          </a:p>
          <a:p>
            <a:pPr marL="0" indent="0">
              <a:buFont typeface="Wingdings 2" pitchFamily="18" charset="2"/>
              <a:buNone/>
            </a:pPr>
            <a:r>
              <a:rPr lang="it-IT" b="1" dirty="0" smtClean="0">
                <a:latin typeface="Courier" charset="0"/>
                <a:ea typeface="Courier" charset="0"/>
                <a:cs typeface="Courier" charset="0"/>
              </a:rPr>
              <a:t>3.2, 3.2, 3.2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8089900" cy="6400800"/>
          </a:xfrm>
          <a:prstGeom prst="rect">
            <a:avLst/>
          </a:prstGeom>
        </p:spPr>
      </p:pic>
      <p:sp>
        <p:nvSpPr>
          <p:cNvPr id="6" name="Alternate Process 5"/>
          <p:cNvSpPr/>
          <p:nvPr/>
        </p:nvSpPr>
        <p:spPr>
          <a:xfrm>
            <a:off x="5867400" y="5181600"/>
            <a:ext cx="1143000" cy="685800"/>
          </a:xfrm>
          <a:prstGeom prst="flowChartAlternateProcess">
            <a:avLst/>
          </a:prstGeom>
          <a:solidFill>
            <a:schemeClr val="accent1">
              <a:alpha val="1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10591800" y="2286000"/>
            <a:ext cx="1143000" cy="685800"/>
          </a:xfrm>
          <a:prstGeom prst="flowChartAlternateProcess">
            <a:avLst/>
          </a:prstGeom>
          <a:solidFill>
            <a:schemeClr val="bg2">
              <a:alpha val="16000"/>
            </a:schemeClr>
          </a:solidFill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2133600"/>
            <a:ext cx="2362200" cy="289560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05200" y="2667000"/>
            <a:ext cx="6858000" cy="990600"/>
          </a:xfrm>
          <a:prstGeom prst="straightConnector1">
            <a:avLst/>
          </a:prstGeom>
          <a:ln w="28575">
            <a:solidFill>
              <a:schemeClr val="bg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263170"/>
            <a:ext cx="13194792" cy="1569660"/>
          </a:xfrm>
        </p:spPr>
        <p:txBody>
          <a:bodyPr/>
          <a:lstStyle/>
          <a:p>
            <a:pPr algn="ctr"/>
            <a:r>
              <a:rPr lang="en-US" dirty="0"/>
              <a:t>Decision Trees &amp; Random Forests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100991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Decision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524000"/>
            <a:ext cx="13167360" cy="2012859"/>
          </a:xfrm>
        </p:spPr>
        <p:txBody>
          <a:bodyPr/>
          <a:lstStyle/>
          <a:p>
            <a:r>
              <a:rPr lang="en-US" b="1" dirty="0"/>
              <a:t>Simple to understand and interpret.</a:t>
            </a:r>
            <a:r>
              <a:rPr lang="en-US" dirty="0"/>
              <a:t> </a:t>
            </a:r>
            <a:r>
              <a:rPr lang="en-US" dirty="0" smtClean="0"/>
              <a:t>(And explain to executives.)</a:t>
            </a:r>
            <a:endParaRPr lang="en-US" dirty="0"/>
          </a:p>
          <a:p>
            <a:r>
              <a:rPr lang="en-US" b="1" dirty="0"/>
              <a:t>Requires little data preparation.</a:t>
            </a:r>
            <a:r>
              <a:rPr lang="en-US" dirty="0"/>
              <a:t> </a:t>
            </a:r>
            <a:r>
              <a:rPr lang="en-US" dirty="0" smtClean="0"/>
              <a:t>(Other </a:t>
            </a:r>
            <a:r>
              <a:rPr lang="en-US" dirty="0"/>
              <a:t>techniques often require data </a:t>
            </a:r>
            <a:r>
              <a:rPr lang="en-US" dirty="0" err="1"/>
              <a:t>normalisation</a:t>
            </a:r>
            <a:r>
              <a:rPr lang="en-US" dirty="0"/>
              <a:t>, </a:t>
            </a:r>
            <a:r>
              <a:rPr lang="en-US" dirty="0" smtClean="0"/>
              <a:t>dummy variables need </a:t>
            </a:r>
            <a:r>
              <a:rPr lang="en-US" dirty="0"/>
              <a:t>to be created and blank values to be removed</a:t>
            </a:r>
            <a:r>
              <a:rPr lang="en-US" dirty="0" smtClean="0"/>
              <a:t>.)</a:t>
            </a:r>
            <a:endParaRPr lang="en-US" dirty="0"/>
          </a:p>
          <a:p>
            <a:r>
              <a:rPr lang="en-US" b="1" dirty="0" smtClean="0"/>
              <a:t>Performs </a:t>
            </a:r>
            <a:r>
              <a:rPr lang="en-US" b="1" dirty="0"/>
              <a:t>well with large datasets</a:t>
            </a:r>
            <a:r>
              <a:rPr lang="en-US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4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305050"/>
            <a:ext cx="4888746" cy="4348608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Intro to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625060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www.r2d3.us/visual-intro-to-machine-learning-part-1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(Ensemble Model)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 smtClean="0"/>
              <a:t> Main </a:t>
            </a:r>
            <a:r>
              <a:rPr lang="en-US" sz="2400" dirty="0"/>
              <a:t>idea: build an ensemble of simple decision trees</a:t>
            </a:r>
          </a:p>
          <a:p>
            <a:r>
              <a:rPr lang="en-US" sz="2400" dirty="0" smtClean="0"/>
              <a:t> Each </a:t>
            </a:r>
            <a:r>
              <a:rPr lang="en-US" sz="2400" dirty="0"/>
              <a:t>tree is simple and less likely to overfit</a:t>
            </a:r>
          </a:p>
          <a:p>
            <a:r>
              <a:rPr lang="en-US" sz="2400" dirty="0" smtClean="0"/>
              <a:t> Classify/predict </a:t>
            </a:r>
            <a:r>
              <a:rPr lang="en-US" sz="2400" dirty="0"/>
              <a:t>by voting between all trees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200400"/>
            <a:ext cx="7493000" cy="39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Decision Tree vs Random Forest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74" y="1524000"/>
            <a:ext cx="3657600" cy="5832396"/>
          </a:xfrm>
        </p:spPr>
      </p:pic>
    </p:spTree>
    <p:extLst>
      <p:ext uri="{BB962C8B-B14F-4D97-AF65-F5344CB8AC3E}">
        <p14:creationId xmlns:p14="http://schemas.microsoft.com/office/powerpoint/2010/main" val="14381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15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3" y="3318502"/>
            <a:ext cx="6460078" cy="34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015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77" y="3318502"/>
            <a:ext cx="6460078" cy="349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0159" name="Rectangle 15"/>
          <p:cNvSpPr>
            <a:spLocks noChangeArrowheads="1"/>
          </p:cNvSpPr>
          <p:nvPr/>
        </p:nvSpPr>
        <p:spPr bwMode="auto">
          <a:xfrm>
            <a:off x="841493" y="1362074"/>
            <a:ext cx="13177561" cy="174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840" dirty="0" smtClean="0">
                <a:solidFill>
                  <a:schemeClr val="bg1"/>
                </a:solidFill>
              </a:rPr>
              <a:t>Overcome limitations of a single hypothesis</a:t>
            </a:r>
            <a:endParaRPr lang="en-US" altLang="zh-CN" sz="3840" dirty="0">
              <a:solidFill>
                <a:schemeClr val="bg1"/>
              </a:solidFill>
            </a:endParaRPr>
          </a:p>
        </p:txBody>
      </p:sp>
      <p:sp>
        <p:nvSpPr>
          <p:cNvPr id="390160" name="Text Box 16"/>
          <p:cNvSpPr txBox="1">
            <a:spLocks noChangeArrowheads="1"/>
          </p:cNvSpPr>
          <p:nvPr/>
        </p:nvSpPr>
        <p:spPr bwMode="auto">
          <a:xfrm>
            <a:off x="2819400" y="2573429"/>
            <a:ext cx="3412871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80" dirty="0"/>
              <a:t>Decision Tree</a:t>
            </a:r>
          </a:p>
        </p:txBody>
      </p:sp>
      <p:sp>
        <p:nvSpPr>
          <p:cNvPr id="390161" name="Text Box 17"/>
          <p:cNvSpPr txBox="1">
            <a:spLocks noChangeArrowheads="1"/>
          </p:cNvSpPr>
          <p:nvPr/>
        </p:nvSpPr>
        <p:spPr bwMode="auto">
          <a:xfrm>
            <a:off x="9601200" y="2573429"/>
            <a:ext cx="4631754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80" dirty="0"/>
              <a:t>Model Averaging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Ensembles work?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73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0" grpId="0"/>
      <p:bldP spid="3901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Diabetes Dataset – Decision Trees /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2408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Labeled set with 8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-1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:-0.294118 2:0.487437 3:0.180328 4:-0.292929 5:-1 6:0.00149028 7:-0.53117 8:-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0.0333333</a:t>
            </a:r>
            <a:br>
              <a:rPr lang="pt-BR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+1 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:-0.882353 2:-0.145729 3:0.0819672 4:-0.414141 5:-1 6:-0.207153 7:-0.766866 8:-0.666667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pt-BR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0.0588235 2:0.839196 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3:0.0491803 4:-1 5:-1 6:-0.305514 7:-0.492741 8:-0.633333 </a:t>
            </a:r>
            <a:br>
              <a:rPr lang="pt-BR" sz="1600" dirty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:-0.882353 2:-0.105528 3:0.0819672 4:-0.535354 5:-0.777778 6:-0.162444 7:-0.923997 8:-1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pt-BR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:-1 2:0.376884 3:-0.344262 4:-0.292929 5:-0.602837 6:0.28465 7:0.887276 8:-0.6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pt-BR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:-0.411765 2:0.165829 3:0.213115 4:-1 5:-1 6:-0.23696 7:-0.894962 8:-0.7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pt-BR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pt-BR" sz="1600" b="1" dirty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pt-BR" sz="16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pt-BR" sz="1600" dirty="0">
                <a:latin typeface="Courier" charset="0"/>
                <a:ea typeface="Courier" charset="0"/>
                <a:cs typeface="Courier" charset="0"/>
              </a:rPr>
              <a:t>:-0.647059 2:-0.21608 3:-0.180328 4:-0.353535 5:-0.791962 6:-0.0760059 7:-0.854825 8:-</a:t>
            </a: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0.833333</a:t>
            </a:r>
          </a:p>
          <a:p>
            <a:pPr marL="0" indent="0">
              <a:buNone/>
            </a:pPr>
            <a:r>
              <a:rPr lang="pt-BR" sz="1600" dirty="0" smtClean="0">
                <a:latin typeface="Courier" charset="0"/>
                <a:ea typeface="Courier" charset="0"/>
                <a:cs typeface="Courier" charset="0"/>
              </a:rPr>
              <a:t>											   ...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Alternate Process 3"/>
          <p:cNvSpPr/>
          <p:nvPr/>
        </p:nvSpPr>
        <p:spPr>
          <a:xfrm>
            <a:off x="690740" y="3200400"/>
            <a:ext cx="528459" cy="172644"/>
          </a:xfrm>
          <a:prstGeom prst="flowChartAlternateProcess">
            <a:avLst/>
          </a:prstGeom>
          <a:solidFill>
            <a:schemeClr val="accent1">
              <a:alpha val="3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690739" y="4068966"/>
            <a:ext cx="528459" cy="172644"/>
          </a:xfrm>
          <a:prstGeom prst="flowChartAlternateProcess">
            <a:avLst/>
          </a:prstGeom>
          <a:solidFill>
            <a:schemeClr val="accent1">
              <a:alpha val="3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90740" y="3637356"/>
            <a:ext cx="528459" cy="172644"/>
          </a:xfrm>
          <a:prstGeom prst="flowChartAlternateProcess">
            <a:avLst/>
          </a:prstGeom>
          <a:solidFill>
            <a:schemeClr val="accent1">
              <a:alpha val="36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690738" y="2981922"/>
            <a:ext cx="528459" cy="172644"/>
          </a:xfrm>
          <a:prstGeom prst="flowChartAlternateProcess">
            <a:avLst/>
          </a:prstGeom>
          <a:solidFill>
            <a:srgbClr val="FF0000">
              <a:alpha val="36000"/>
            </a:srgb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673802" y="3421551"/>
            <a:ext cx="528459" cy="172644"/>
          </a:xfrm>
          <a:prstGeom prst="flowChartAlternateProcess">
            <a:avLst/>
          </a:prstGeom>
          <a:solidFill>
            <a:srgbClr val="FF0000">
              <a:alpha val="36000"/>
            </a:srgb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1" name="Alternate Process 10"/>
          <p:cNvSpPr/>
          <p:nvPr/>
        </p:nvSpPr>
        <p:spPr>
          <a:xfrm>
            <a:off x="690738" y="3858507"/>
            <a:ext cx="528459" cy="172644"/>
          </a:xfrm>
          <a:prstGeom prst="flowChartAlternateProcess">
            <a:avLst/>
          </a:prstGeom>
          <a:solidFill>
            <a:srgbClr val="FF0000">
              <a:alpha val="36000"/>
            </a:srgb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2" name="Alternate Process 11"/>
          <p:cNvSpPr/>
          <p:nvPr/>
        </p:nvSpPr>
        <p:spPr>
          <a:xfrm>
            <a:off x="690741" y="4290117"/>
            <a:ext cx="528459" cy="172644"/>
          </a:xfrm>
          <a:prstGeom prst="flowChartAlternateProcess">
            <a:avLst/>
          </a:prstGeom>
          <a:solidFill>
            <a:srgbClr val="FF0000">
              <a:alpha val="36000"/>
            </a:srgb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48000"/>
            <a:ext cx="13194792" cy="784830"/>
          </a:xfrm>
        </p:spPr>
        <p:txBody>
          <a:bodyPr/>
          <a:lstStyle/>
          <a:p>
            <a:pPr algn="ctr"/>
            <a:r>
              <a:rPr lang="en-US" dirty="0"/>
              <a:t>Machine Learning in Spark</a:t>
            </a:r>
          </a:p>
        </p:txBody>
      </p:sp>
    </p:spTree>
    <p:extLst>
      <p:ext uri="{BB962C8B-B14F-4D97-AF65-F5344CB8AC3E}">
        <p14:creationId xmlns:p14="http://schemas.microsoft.com/office/powerpoint/2010/main" val="92686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029200"/>
            <a:ext cx="134112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Spark 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3657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3352800"/>
            <a:ext cx="32004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13700" y="3352800"/>
            <a:ext cx="28067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MLlib</a:t>
            </a:r>
            <a:endParaRPr 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800" y="3352800"/>
            <a:ext cx="3276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GraphX</a:t>
            </a:r>
          </a:p>
        </p:txBody>
      </p:sp>
      <p:sp>
        <p:nvSpPr>
          <p:cNvPr id="3" name="Down Arrow 2"/>
          <p:cNvSpPr/>
          <p:nvPr/>
        </p:nvSpPr>
        <p:spPr>
          <a:xfrm>
            <a:off x="8686800" y="2057400"/>
            <a:ext cx="1447800" cy="10668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76200" y="-76200"/>
            <a:ext cx="15011400" cy="8686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23768"/>
            <a:ext cx="13411200" cy="6820032"/>
          </a:xfrm>
        </p:spPr>
      </p:pic>
      <p:cxnSp>
        <p:nvCxnSpPr>
          <p:cNvPr id="3" name="Straight Connector 2"/>
          <p:cNvCxnSpPr/>
          <p:nvPr/>
        </p:nvCxnSpPr>
        <p:spPr>
          <a:xfrm>
            <a:off x="4191000" y="3429000"/>
            <a:ext cx="8991600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67600" y="4114800"/>
            <a:ext cx="5257800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43000" y="6019800"/>
            <a:ext cx="5867400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53400" y="6705600"/>
            <a:ext cx="5867400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with Spark (</a:t>
            </a:r>
            <a:r>
              <a:rPr lang="en-US" dirty="0" err="1" smtClean="0"/>
              <a:t>MLlib</a:t>
            </a:r>
            <a:r>
              <a:rPr lang="en-US" dirty="0" smtClean="0"/>
              <a:t> &amp; 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2243691"/>
          </a:xfrm>
        </p:spPr>
        <p:txBody>
          <a:bodyPr/>
          <a:lstStyle/>
          <a:p>
            <a:r>
              <a:rPr lang="en-US" dirty="0" smtClean="0"/>
              <a:t>Original “lower” API</a:t>
            </a:r>
          </a:p>
          <a:p>
            <a:r>
              <a:rPr lang="en-US" dirty="0" smtClean="0"/>
              <a:t>Built on top of RDDs</a:t>
            </a:r>
          </a:p>
          <a:p>
            <a:r>
              <a:rPr lang="en-US" dirty="0" smtClean="0"/>
              <a:t>Maintenance mode starting with Spark 2.0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MLlib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3027" y="5094937"/>
            <a:ext cx="13167360" cy="16250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Newer “higher-level” API for constructing workflows</a:t>
            </a:r>
          </a:p>
          <a:p>
            <a:r>
              <a:rPr lang="en-US" dirty="0" smtClean="0"/>
              <a:t>Built on top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3027" y="4582608"/>
            <a:ext cx="13167360" cy="36625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8991600" y="1828800"/>
            <a:ext cx="762000" cy="4419600"/>
          </a:xfrm>
          <a:prstGeom prst="rightBrace">
            <a:avLst/>
          </a:prstGeom>
          <a:ln w="444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34600" y="2851175"/>
            <a:ext cx="3657600" cy="240662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marL="0" lvl="1" algn="ctr">
              <a:lnSpc>
                <a:spcPct val="85000"/>
              </a:lnSpc>
              <a:spcBef>
                <a:spcPts val="600"/>
              </a:spcBef>
            </a:pPr>
            <a:endParaRPr lang="en-US" dirty="0" smtClean="0">
              <a:latin typeface="Arial"/>
              <a:cs typeface="Arial"/>
            </a:endParaRPr>
          </a:p>
          <a:p>
            <a:pPr marL="0" lvl="1" algn="ctr">
              <a:lnSpc>
                <a:spcPct val="85000"/>
              </a:lnSpc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Both algorithms </a:t>
            </a:r>
            <a:r>
              <a:rPr lang="en-US" dirty="0">
                <a:latin typeface="Arial"/>
                <a:cs typeface="Arial"/>
              </a:rPr>
              <a:t>implemented to take advantage of data parallelism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  <p:bldP spid="6" grpId="0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118309" y="5742416"/>
            <a:ext cx="2058433" cy="9686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Predict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8637937" y="5768227"/>
            <a:ext cx="1019174" cy="264958"/>
          </a:xfrm>
          <a:prstGeom prst="foldedCorner">
            <a:avLst/>
          </a:prstGeom>
          <a:solidFill>
            <a:srgbClr val="CCFFCC"/>
          </a:solidFill>
          <a:ln w="6350" cmpd="sng">
            <a:solidFill>
              <a:srgbClr val="00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End-to-End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372621" y="2161110"/>
            <a:ext cx="1990944" cy="13215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Feature Extraction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18327" y="2161110"/>
            <a:ext cx="1197940" cy="13215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Train the Model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10176758" y="2514028"/>
            <a:ext cx="1231684" cy="615731"/>
          </a:xfrm>
          <a:prstGeom prst="foldedCorner">
            <a:avLst/>
          </a:prstGeom>
          <a:solidFill>
            <a:srgbClr val="CCFFCC"/>
          </a:solidFill>
          <a:ln>
            <a:solidFill>
              <a:srgbClr val="00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Model</a:t>
            </a: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9316267" y="2821861"/>
            <a:ext cx="860495" cy="0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061124" y="2112302"/>
            <a:ext cx="1231684" cy="1419184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300" tIns="41150" rIns="82300" bIns="4115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000000"/>
                </a:solidFill>
                <a:latin typeface="Arial"/>
              </a:rPr>
              <a:t>Data items</a:t>
            </a:r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6363587" y="2821861"/>
            <a:ext cx="1754735" cy="0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  <a:endCxn id="4" idx="1"/>
          </p:cNvCxnSpPr>
          <p:nvPr/>
        </p:nvCxnSpPr>
        <p:spPr>
          <a:xfrm>
            <a:off x="3292808" y="2821861"/>
            <a:ext cx="1079836" cy="0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lded Corner 12"/>
          <p:cNvSpPr/>
          <p:nvPr/>
        </p:nvSpPr>
        <p:spPr>
          <a:xfrm>
            <a:off x="2061124" y="3618287"/>
            <a:ext cx="1231684" cy="615731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300" tIns="41150" rIns="82300" bIns="4115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000000"/>
                </a:solidFill>
                <a:latin typeface="Arial"/>
              </a:rPr>
              <a:t>Labels</a:t>
            </a:r>
          </a:p>
        </p:txBody>
      </p:sp>
      <p:cxnSp>
        <p:nvCxnSpPr>
          <p:cNvPr id="14" name="Straight Arrow Connector 26"/>
          <p:cNvCxnSpPr>
            <a:stCxn id="13" idx="3"/>
            <a:endCxn id="5" idx="1"/>
          </p:cNvCxnSpPr>
          <p:nvPr/>
        </p:nvCxnSpPr>
        <p:spPr>
          <a:xfrm flipV="1">
            <a:off x="3292808" y="2821893"/>
            <a:ext cx="4825516" cy="1104260"/>
          </a:xfrm>
          <a:prstGeom prst="bentConnector3">
            <a:avLst>
              <a:gd name="adj1" fmla="val 77273"/>
            </a:avLst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lded Corner 14"/>
          <p:cNvSpPr/>
          <p:nvPr/>
        </p:nvSpPr>
        <p:spPr>
          <a:xfrm>
            <a:off x="1234376" y="6033212"/>
            <a:ext cx="2092177" cy="382856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300" tIns="41150" rIns="82300" bIns="4115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000000"/>
                </a:solidFill>
                <a:latin typeface="Arial"/>
              </a:rPr>
              <a:t>Data item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2625" y="5735745"/>
            <a:ext cx="1990944" cy="9753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2300" tIns="41150" rIns="82300" bIns="82300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1E1E1E"/>
                </a:solidFill>
                <a:latin typeface="Arial"/>
              </a:rPr>
              <a:t>Feature Extraction</a:t>
            </a:r>
          </a:p>
        </p:txBody>
      </p:sp>
      <p:cxnSp>
        <p:nvCxnSpPr>
          <p:cNvPr id="17" name="Straight Arrow Connector 16"/>
          <p:cNvCxnSpPr>
            <a:stCxn id="15" idx="3"/>
            <a:endCxn id="16" idx="1"/>
          </p:cNvCxnSpPr>
          <p:nvPr/>
        </p:nvCxnSpPr>
        <p:spPr>
          <a:xfrm flipV="1">
            <a:off x="3326535" y="6223420"/>
            <a:ext cx="1046090" cy="1220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  <a:endCxn id="6" idx="1"/>
          </p:cNvCxnSpPr>
          <p:nvPr/>
        </p:nvCxnSpPr>
        <p:spPr>
          <a:xfrm>
            <a:off x="6363570" y="6223420"/>
            <a:ext cx="1754740" cy="3349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6" idx="0"/>
          </p:cNvCxnSpPr>
          <p:nvPr/>
        </p:nvCxnSpPr>
        <p:spPr>
          <a:xfrm rot="5400000">
            <a:off x="8663711" y="3613546"/>
            <a:ext cx="2612686" cy="1645056"/>
          </a:xfrm>
          <a:prstGeom prst="bentConnector3">
            <a:avLst>
              <a:gd name="adj1" fmla="val 39500"/>
            </a:avLst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lded Corner 19"/>
          <p:cNvSpPr/>
          <p:nvPr/>
        </p:nvSpPr>
        <p:spPr>
          <a:xfrm>
            <a:off x="11133521" y="6069034"/>
            <a:ext cx="1231684" cy="311212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300" tIns="41150" rIns="82300" bIns="4115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000000"/>
                </a:solidFill>
                <a:latin typeface="Arial"/>
              </a:rPr>
              <a:t>Label</a:t>
            </a:r>
          </a:p>
        </p:txBody>
      </p:sp>
      <p:cxnSp>
        <p:nvCxnSpPr>
          <p:cNvPr id="21" name="Straight Arrow Connector 20"/>
          <p:cNvCxnSpPr>
            <a:stCxn id="6" idx="3"/>
            <a:endCxn id="20" idx="1"/>
          </p:cNvCxnSpPr>
          <p:nvPr/>
        </p:nvCxnSpPr>
        <p:spPr>
          <a:xfrm flipV="1">
            <a:off x="10176744" y="6224612"/>
            <a:ext cx="956760" cy="2129"/>
          </a:xfrm>
          <a:prstGeom prst="straightConnector1">
            <a:avLst/>
          </a:prstGeom>
          <a:ln w="28575" cmpd="sng">
            <a:solidFill>
              <a:srgbClr val="5555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34358" y="4572103"/>
            <a:ext cx="12148132" cy="4505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28719" y="2065445"/>
            <a:ext cx="2058427" cy="875875"/>
          </a:xfrm>
          <a:prstGeom prst="rect">
            <a:avLst/>
          </a:prstGeom>
        </p:spPr>
        <p:txBody>
          <a:bodyPr vert="horz" wrap="square" lIns="82300" tIns="41150" rIns="82300" bIns="41150" rtlCol="0">
            <a:noAutofit/>
          </a:bodyPr>
          <a:lstStyle/>
          <a:p>
            <a:pPr defTabSz="411499" fontAlgn="base">
              <a:spcBef>
                <a:spcPct val="20000"/>
              </a:spcBef>
              <a:spcAft>
                <a:spcPct val="0"/>
              </a:spcAft>
            </a:pPr>
            <a:r>
              <a:rPr lang="en-US" sz="2640" b="1" dirty="0">
                <a:solidFill>
                  <a:schemeClr val="accent6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Training</a:t>
            </a:r>
          </a:p>
          <a:p>
            <a:pPr defTabSz="411499" fontAlgn="base">
              <a:spcBef>
                <a:spcPct val="20000"/>
              </a:spcBef>
              <a:spcAft>
                <a:spcPct val="0"/>
              </a:spcAft>
            </a:pPr>
            <a:r>
              <a:rPr lang="en-US" sz="1440" b="1" dirty="0">
                <a:solidFill>
                  <a:schemeClr val="accent6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(batch)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28738" y="4863809"/>
            <a:ext cx="2281993" cy="715942"/>
          </a:xfrm>
          <a:prstGeom prst="rect">
            <a:avLst/>
          </a:prstGeom>
        </p:spPr>
        <p:txBody>
          <a:bodyPr vert="horz" wrap="square" lIns="82300" tIns="41150" rIns="82300" bIns="41150" rtlCol="0">
            <a:noAutofit/>
          </a:bodyPr>
          <a:lstStyle/>
          <a:p>
            <a:pPr defTabSz="411499" fontAlgn="base">
              <a:spcBef>
                <a:spcPct val="20000"/>
              </a:spcBef>
              <a:spcAft>
                <a:spcPct val="0"/>
              </a:spcAft>
            </a:pPr>
            <a:r>
              <a:rPr lang="en-US" sz="2640" b="1" dirty="0">
                <a:solidFill>
                  <a:schemeClr val="accent6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Predicting</a:t>
            </a:r>
          </a:p>
          <a:p>
            <a:pPr defTabSz="411499" fontAlgn="base">
              <a:spcBef>
                <a:spcPct val="20000"/>
              </a:spcBef>
              <a:spcAft>
                <a:spcPct val="0"/>
              </a:spcAft>
            </a:pPr>
            <a:r>
              <a:rPr lang="en-US" sz="1440" b="1" dirty="0">
                <a:solidFill>
                  <a:schemeClr val="accent6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(real time or batch</a:t>
            </a:r>
            <a:r>
              <a:rPr lang="en-US" sz="1440" dirty="0">
                <a:solidFill>
                  <a:srgbClr val="D48B4B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01136" y="1938292"/>
            <a:ext cx="1617173" cy="453433"/>
          </a:xfrm>
          <a:prstGeom prst="rect">
            <a:avLst/>
          </a:prstGeom>
        </p:spPr>
        <p:txBody>
          <a:bodyPr vert="horz" wrap="square" lIns="109718" tIns="109718" rIns="109718" bIns="109718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80" dirty="0">
                <a:solidFill>
                  <a:prstClr val="black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Feature Matrix</a:t>
            </a:r>
          </a:p>
        </p:txBody>
      </p:sp>
      <p:grpSp>
        <p:nvGrpSpPr>
          <p:cNvPr id="41" name="Group 40"/>
          <p:cNvGrpSpPr/>
          <p:nvPr/>
        </p:nvGrpSpPr>
        <p:grpSpPr>
          <a:xfrm rot="16200000">
            <a:off x="7057138" y="5428003"/>
            <a:ext cx="203200" cy="1178254"/>
            <a:chOff x="5833533" y="1380067"/>
            <a:chExt cx="127000" cy="736600"/>
          </a:xfrm>
          <a:solidFill>
            <a:srgbClr val="24C8B5"/>
          </a:solidFill>
        </p:grpSpPr>
        <p:sp>
          <p:nvSpPr>
            <p:cNvPr id="42" name="Rounded Rectangle 41"/>
            <p:cNvSpPr/>
            <p:nvPr/>
          </p:nvSpPr>
          <p:spPr>
            <a:xfrm rot="5400000">
              <a:off x="5833533" y="1380067"/>
              <a:ext cx="127000" cy="127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9728" bIns="109728" rtlCol="0" anchor="t" anchorCtr="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40" dirty="0">
                <a:solidFill>
                  <a:srgbClr val="E3DED1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 rot="5400000">
              <a:off x="5833533" y="1532467"/>
              <a:ext cx="127000" cy="127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9728" bIns="109728" rtlCol="0" anchor="t" anchorCtr="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40" dirty="0">
                <a:solidFill>
                  <a:srgbClr val="E3DED1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 rot="5400000">
              <a:off x="5833533" y="1684867"/>
              <a:ext cx="127000" cy="127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9728" bIns="109728" rtlCol="0" anchor="t" anchorCtr="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40" dirty="0">
                <a:solidFill>
                  <a:srgbClr val="E3DED1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 rot="5400000">
              <a:off x="5833533" y="1837267"/>
              <a:ext cx="127000" cy="127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9728" bIns="109728" rtlCol="0" anchor="t" anchorCtr="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40" dirty="0">
                <a:solidFill>
                  <a:srgbClr val="E3DED1"/>
                </a:solidFill>
                <a:latin typeface="Arial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 rot="5400000">
              <a:off x="5833533" y="1989667"/>
              <a:ext cx="127000" cy="127000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9728" bIns="109728" rtlCol="0" anchor="t" anchorCtr="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640" dirty="0">
                <a:solidFill>
                  <a:srgbClr val="E3DED1"/>
                </a:solidFill>
                <a:latin typeface="Arial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671163" y="2266596"/>
            <a:ext cx="1178254" cy="434408"/>
            <a:chOff x="4105872" y="1426743"/>
            <a:chExt cx="736600" cy="271505"/>
          </a:xfrm>
          <a:solidFill>
            <a:srgbClr val="24C8B5"/>
          </a:solidFill>
        </p:grpSpPr>
        <p:grpSp>
          <p:nvGrpSpPr>
            <p:cNvPr id="31" name="Group 30"/>
            <p:cNvGrpSpPr/>
            <p:nvPr/>
          </p:nvGrpSpPr>
          <p:grpSpPr>
            <a:xfrm rot="16200000">
              <a:off x="4410672" y="1266448"/>
              <a:ext cx="127000" cy="736600"/>
              <a:chOff x="5833533" y="1380067"/>
              <a:chExt cx="127000" cy="736600"/>
            </a:xfrm>
            <a:grpFill/>
          </p:grpSpPr>
          <p:sp>
            <p:nvSpPr>
              <p:cNvPr id="32" name="Rounded Rectangle 31"/>
              <p:cNvSpPr/>
              <p:nvPr/>
            </p:nvSpPr>
            <p:spPr>
              <a:xfrm rot="5400000">
                <a:off x="5833533" y="13800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 rot="5400000">
                <a:off x="5833533" y="15324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rot="5400000">
                <a:off x="5833533" y="16848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>
                <a:off x="5833533" y="18372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 rot="5400000">
                <a:off x="5833533" y="19896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 rot="16200000">
              <a:off x="4410672" y="1121943"/>
              <a:ext cx="127000" cy="736600"/>
              <a:chOff x="5833533" y="1380067"/>
              <a:chExt cx="127000" cy="736600"/>
            </a:xfrm>
            <a:grpFill/>
          </p:grpSpPr>
          <p:sp>
            <p:nvSpPr>
              <p:cNvPr id="48" name="Rounded Rectangle 47"/>
              <p:cNvSpPr/>
              <p:nvPr/>
            </p:nvSpPr>
            <p:spPr>
              <a:xfrm rot="5400000">
                <a:off x="5833533" y="13800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5400000">
                <a:off x="5833533" y="15324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5400000">
                <a:off x="5833533" y="16848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5400000">
                <a:off x="5833533" y="18372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5400000">
                <a:off x="5833533" y="1989667"/>
                <a:ext cx="127000" cy="12700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09728" bIns="109728" rtlCol="0" anchor="t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640" dirty="0">
                  <a:solidFill>
                    <a:srgbClr val="E3DED1"/>
                  </a:solidFill>
                  <a:latin typeface="Arial"/>
                </a:endParaRP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6485458" y="5579779"/>
            <a:ext cx="1617173" cy="453433"/>
          </a:xfrm>
          <a:prstGeom prst="rect">
            <a:avLst/>
          </a:prstGeom>
        </p:spPr>
        <p:txBody>
          <a:bodyPr vert="horz" wrap="square" lIns="109718" tIns="109718" rIns="109718" bIns="109718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80" dirty="0">
                <a:solidFill>
                  <a:prstClr val="black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Feature Vector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02255" y="1765549"/>
            <a:ext cx="1324279" cy="453433"/>
          </a:xfrm>
          <a:prstGeom prst="rect">
            <a:avLst/>
          </a:prstGeom>
        </p:spPr>
        <p:txBody>
          <a:bodyPr vert="horz" wrap="square" lIns="109718" tIns="109718" rIns="109718" bIns="109718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80" dirty="0">
                <a:solidFill>
                  <a:prstClr val="black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176096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4" grpId="0" animBg="1"/>
      <p:bldP spid="5" grpId="0" animBg="1"/>
      <p:bldP spid="8" grpId="0" animBg="1"/>
      <p:bldP spid="10" grpId="0" animBg="1"/>
      <p:bldP spid="13" grpId="0" animBg="1"/>
      <p:bldP spid="15" grpId="0" animBg="1"/>
      <p:bldP spid="16" grpId="0" animBg="1"/>
      <p:bldP spid="20" grpId="0" animBg="1"/>
      <p:bldP spid="23" grpId="0"/>
      <p:bldP spid="24" grpId="0"/>
      <p:bldP spid="40" grpId="0"/>
      <p:bldP spid="54" grpId="0"/>
      <p:bldP spid="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ML: Spark API for building ML pipelines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65049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Feature transform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2706" y="2595864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sp>
        <p:nvSpPr>
          <p:cNvPr id="7" name="Rounded Rectangle 6"/>
          <p:cNvSpPr/>
          <p:nvPr/>
        </p:nvSpPr>
        <p:spPr>
          <a:xfrm>
            <a:off x="4810126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Feature transform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55207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Combine features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900289" y="1833864"/>
            <a:ext cx="1691639" cy="144780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Random Forest</a:t>
            </a:r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3956687" y="2557765"/>
            <a:ext cx="853439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>
            <a:off x="6501765" y="2557765"/>
            <a:ext cx="853442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>
          <a:xfrm>
            <a:off x="9046846" y="2557765"/>
            <a:ext cx="853442" cy="0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nip Single Corner Rectangle 23"/>
          <p:cNvSpPr/>
          <p:nvPr/>
        </p:nvSpPr>
        <p:spPr>
          <a:xfrm>
            <a:off x="2341057" y="4257022"/>
            <a:ext cx="1539431" cy="102108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rgbClr val="FF0000"/>
                </a:solidFill>
              </a:rPr>
              <a:t>TRAIN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6066" y="5572744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sp>
        <p:nvSpPr>
          <p:cNvPr id="28" name="Snip Single Corner Rectangle 27"/>
          <p:cNvSpPr/>
          <p:nvPr/>
        </p:nvSpPr>
        <p:spPr>
          <a:xfrm>
            <a:off x="2363915" y="5821665"/>
            <a:ext cx="1539431" cy="1021080"/>
          </a:xfrm>
          <a:prstGeom prst="snip1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rgbClr val="FF0000"/>
                </a:solidFill>
              </a:rPr>
              <a:t>TEST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29" name="Snip Single Corner Rectangle 28"/>
          <p:cNvSpPr/>
          <p:nvPr/>
        </p:nvSpPr>
        <p:spPr>
          <a:xfrm>
            <a:off x="8671369" y="5821665"/>
            <a:ext cx="1609912" cy="1021080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Output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chemeClr val="accent6"/>
                </a:solidFill>
              </a:rPr>
              <a:t>PREDICTIONS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 rot="5400000">
            <a:off x="6019164" y="3248646"/>
            <a:ext cx="614681" cy="3017521"/>
          </a:xfrm>
          <a:prstGeom prst="can">
            <a:avLst/>
          </a:prstGeom>
          <a:solidFill>
            <a:srgbClr val="FFFFFF"/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40" name="Can 39"/>
          <p:cNvSpPr/>
          <p:nvPr/>
        </p:nvSpPr>
        <p:spPr>
          <a:xfrm rot="5400000">
            <a:off x="6243963" y="-2546357"/>
            <a:ext cx="1742426" cy="10187940"/>
          </a:xfrm>
          <a:prstGeom prst="can">
            <a:avLst/>
          </a:prstGeom>
          <a:noFill/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cxnSp>
        <p:nvCxnSpPr>
          <p:cNvPr id="43" name="Straight Arrow Connector 42"/>
          <p:cNvCxnSpPr>
            <a:stCxn id="24" idx="0"/>
            <a:endCxn id="39" idx="3"/>
          </p:cNvCxnSpPr>
          <p:nvPr/>
        </p:nvCxnSpPr>
        <p:spPr>
          <a:xfrm flipV="1">
            <a:off x="3880488" y="4757407"/>
            <a:ext cx="937256" cy="10155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4"/>
            <a:endCxn id="48" idx="2"/>
          </p:cNvCxnSpPr>
          <p:nvPr/>
        </p:nvCxnSpPr>
        <p:spPr>
          <a:xfrm>
            <a:off x="6326504" y="5064747"/>
            <a:ext cx="1" cy="955039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/>
          <p:cNvSpPr/>
          <p:nvPr/>
        </p:nvSpPr>
        <p:spPr>
          <a:xfrm rot="5400000">
            <a:off x="6019164" y="4818366"/>
            <a:ext cx="614681" cy="30175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 Model</a:t>
            </a:r>
          </a:p>
        </p:txBody>
      </p:sp>
      <p:cxnSp>
        <p:nvCxnSpPr>
          <p:cNvPr id="51" name="Straight Arrow Connector 50"/>
          <p:cNvCxnSpPr>
            <a:stCxn id="28" idx="0"/>
            <a:endCxn id="48" idx="3"/>
          </p:cNvCxnSpPr>
          <p:nvPr/>
        </p:nvCxnSpPr>
        <p:spPr>
          <a:xfrm flipV="1">
            <a:off x="3903346" y="6327127"/>
            <a:ext cx="914399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29" idx="2"/>
          </p:cNvCxnSpPr>
          <p:nvPr/>
        </p:nvCxnSpPr>
        <p:spPr>
          <a:xfrm>
            <a:off x="7835265" y="6327127"/>
            <a:ext cx="836104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5048" y="3418826"/>
            <a:ext cx="2545078" cy="1031239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7004685" y="3434066"/>
            <a:ext cx="5067302" cy="1031239"/>
          </a:xfrm>
          <a:prstGeom prst="line">
            <a:avLst/>
          </a:prstGeom>
          <a:ln w="127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ML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 Pipeline includes both fit() and transform() methods</a:t>
            </a:r>
            <a:br>
              <a:rPr lang="en-US" dirty="0" smtClean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latin typeface="Arial"/>
                <a:cs typeface="Arial"/>
              </a:rPr>
              <a:t>fit() </a:t>
            </a:r>
            <a:r>
              <a:rPr lang="en-US" dirty="0" smtClean="0">
                <a:latin typeface="Arial"/>
                <a:cs typeface="Arial"/>
              </a:rPr>
              <a:t>is for </a:t>
            </a:r>
            <a:r>
              <a:rPr lang="en-US" b="1" dirty="0" smtClean="0">
                <a:latin typeface="Arial"/>
                <a:cs typeface="Arial"/>
              </a:rPr>
              <a:t>training				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latin typeface="Arial"/>
                <a:cs typeface="Arial"/>
              </a:rPr>
              <a:t>transform() </a:t>
            </a:r>
            <a:r>
              <a:rPr lang="en-US" dirty="0" smtClean="0">
                <a:latin typeface="Arial"/>
                <a:cs typeface="Arial"/>
              </a:rPr>
              <a:t>is for </a:t>
            </a:r>
            <a:r>
              <a:rPr lang="en-US" b="1" dirty="0" smtClean="0">
                <a:latin typeface="Arial"/>
                <a:cs typeface="Arial"/>
              </a:rPr>
              <a:t>prediction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3642176" y="3581400"/>
            <a:ext cx="1539431" cy="102108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rgbClr val="FF0000"/>
                </a:solidFill>
              </a:rPr>
              <a:t>TRAIN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7185" y="4897122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3665034" y="5146043"/>
            <a:ext cx="1539431" cy="1021080"/>
          </a:xfrm>
          <a:prstGeom prst="snip1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Input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 smtClean="0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rgbClr val="FF0000"/>
                </a:solidFill>
              </a:rPr>
              <a:t>TEST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11328226" y="5146043"/>
            <a:ext cx="1775647" cy="1021080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ctr"/>
            <a:r>
              <a:rPr lang="en-US" sz="1680" b="1" dirty="0">
                <a:solidFill>
                  <a:srgbClr val="1E1E1E"/>
                </a:solidFill>
              </a:rPr>
              <a:t>Output</a:t>
            </a:r>
            <a:r>
              <a:rPr lang="en-US" sz="1680" dirty="0">
                <a:solidFill>
                  <a:srgbClr val="1E1E1E"/>
                </a:solidFill>
              </a:rPr>
              <a:t> </a:t>
            </a:r>
            <a:r>
              <a:rPr lang="en-US" sz="1680" dirty="0" err="1">
                <a:solidFill>
                  <a:srgbClr val="1E1E1E"/>
                </a:solidFill>
              </a:rPr>
              <a:t>Dataframe</a:t>
            </a:r>
            <a:endParaRPr lang="en-US" sz="1680" dirty="0">
              <a:solidFill>
                <a:srgbClr val="1E1E1E"/>
              </a:solidFill>
            </a:endParaRPr>
          </a:p>
          <a:p>
            <a:pPr algn="ctr"/>
            <a:r>
              <a:rPr lang="en-US" sz="1680" dirty="0" smtClean="0">
                <a:solidFill>
                  <a:srgbClr val="1E1E1E"/>
                </a:solidFill>
              </a:rPr>
              <a:t>(</a:t>
            </a:r>
            <a:r>
              <a:rPr lang="en-US" sz="1680" dirty="0" smtClean="0">
                <a:solidFill>
                  <a:schemeClr val="accent6"/>
                </a:solidFill>
              </a:rPr>
              <a:t>PREDICTIONS</a:t>
            </a:r>
            <a:r>
              <a:rPr lang="en-US" sz="1680" dirty="0" smtClean="0">
                <a:solidFill>
                  <a:srgbClr val="1E1E1E"/>
                </a:solidFill>
              </a:rPr>
              <a:t>)</a:t>
            </a:r>
            <a:endParaRPr lang="en-US" sz="1680" dirty="0">
              <a:solidFill>
                <a:srgbClr val="1E1E1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 rot="5400000">
            <a:off x="7320283" y="2573024"/>
            <a:ext cx="614681" cy="3017521"/>
          </a:xfrm>
          <a:prstGeom prst="can">
            <a:avLst/>
          </a:prstGeom>
          <a:solidFill>
            <a:srgbClr val="FFFFFF"/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1607" y="4081785"/>
            <a:ext cx="937256" cy="10155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627623" y="4389125"/>
            <a:ext cx="1" cy="955039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n 10"/>
          <p:cNvSpPr/>
          <p:nvPr/>
        </p:nvSpPr>
        <p:spPr>
          <a:xfrm rot="5400000">
            <a:off x="7320283" y="4142744"/>
            <a:ext cx="614681" cy="3017520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E1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tIns="109728" bIns="109728" rtlCol="0" anchor="t" anchorCtr="0"/>
          <a:lstStyle/>
          <a:p>
            <a:pPr algn="ctr"/>
            <a:r>
              <a:rPr lang="en-US" sz="2640" dirty="0">
                <a:solidFill>
                  <a:schemeClr val="bg1"/>
                </a:solidFill>
              </a:rPr>
              <a:t>Pipeline Model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204465" y="5651505"/>
            <a:ext cx="914399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>
            <a:off x="9136384" y="5651505"/>
            <a:ext cx="2191842" cy="5078"/>
          </a:xfrm>
          <a:prstGeom prst="straightConnector1">
            <a:avLst/>
          </a:prstGeom>
          <a:ln w="12700">
            <a:solidFill>
              <a:srgbClr val="1E1E1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30570" y="4670640"/>
            <a:ext cx="551433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/>
              <a:t>f</a:t>
            </a:r>
            <a:r>
              <a:rPr lang="en-US" sz="2800" b="1" dirty="0" smtClean="0"/>
              <a:t>it()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90283" y="5242085"/>
            <a:ext cx="1700978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/>
              <a:t>transform()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514" y="6781800"/>
            <a:ext cx="13029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model = </a:t>
            </a:r>
            <a:r>
              <a:rPr lang="en-US" sz="2400" dirty="0" err="1">
                <a:latin typeface="Courier"/>
                <a:cs typeface="Courier"/>
              </a:rPr>
              <a:t>pipe.fit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trainData</a:t>
            </a:r>
            <a:r>
              <a:rPr lang="en-US" sz="2400" dirty="0">
                <a:latin typeface="Courier"/>
                <a:cs typeface="Courier"/>
              </a:rPr>
              <a:t>)			</a:t>
            </a: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>
                <a:latin typeface="Courier"/>
                <a:cs typeface="Courier"/>
              </a:rPr>
              <a:t>Train model</a:t>
            </a:r>
          </a:p>
          <a:p>
            <a:r>
              <a:rPr lang="en-US" sz="2400" dirty="0">
                <a:latin typeface="Courier"/>
                <a:cs typeface="Courier"/>
              </a:rPr>
              <a:t>results = </a:t>
            </a:r>
            <a:r>
              <a:rPr lang="en-US" sz="2400" dirty="0" err="1">
                <a:latin typeface="Courier"/>
                <a:cs typeface="Courier"/>
              </a:rPr>
              <a:t>model.transform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testData</a:t>
            </a:r>
            <a:r>
              <a:rPr lang="en-US" sz="2400" dirty="0">
                <a:latin typeface="Courier"/>
                <a:cs typeface="Courier"/>
              </a:rPr>
              <a:t>)		</a:t>
            </a:r>
            <a:r>
              <a:rPr lang="en-US" sz="2400" dirty="0" smtClean="0">
                <a:latin typeface="Courier"/>
                <a:cs typeface="Courier"/>
              </a:rPr>
              <a:t># </a:t>
            </a:r>
            <a:r>
              <a:rPr lang="en-US" sz="2400" dirty="0">
                <a:latin typeface="Courier"/>
                <a:cs typeface="Courier"/>
              </a:rPr>
              <a:t>Test model</a:t>
            </a:r>
          </a:p>
        </p:txBody>
      </p:sp>
    </p:spTree>
    <p:extLst>
      <p:ext uri="{BB962C8B-B14F-4D97-AF65-F5344CB8AC3E}">
        <p14:creationId xmlns:p14="http://schemas.microsoft.com/office/powerpoint/2010/main" val="106278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11" grpId="0" animBg="1"/>
      <p:bldP spid="14" grpId="0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ML – Simple Random Forest Example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731711" y="990600"/>
            <a:ext cx="13167170" cy="628188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		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indexer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 StringIndexer(inputCol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=”district"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, outputCol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=”dis-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inx")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parser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 Tokenizer(inputCol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=”text-field"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, outputCol="words")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</a:t>
            </a:r>
            <a:r>
              <a:rPr lang="en-US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hashingTF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 HashingTF(numFeatures=50, inputCol="words", outputCol="hash-inx")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</a:t>
            </a:r>
            <a:r>
              <a:rPr lang="en-US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vecAssembler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 VectorAssembler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		inputCols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[“dis-inx”, “hash-inx”],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			outputCol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="features")</a:t>
            </a: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		</a:t>
            </a:r>
            <a:r>
              <a:rPr lang="en-US" sz="1600" b="1" dirty="0" err="1" smtClean="0">
                <a:solidFill>
                  <a:schemeClr val="accent6"/>
                </a:solidFill>
                <a:latin typeface="Courier"/>
                <a:cs typeface="Courier"/>
              </a:rPr>
              <a:t>rf</a:t>
            </a:r>
            <a:r>
              <a:rPr lang="en-US" sz="1600" b="1" dirty="0" smtClean="0">
                <a:solidFill>
                  <a:schemeClr val="accent6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Courier"/>
                <a:cs typeface="Courier"/>
              </a:rPr>
              <a:t>= </a:t>
            </a:r>
            <a:r>
              <a:rPr lang="en-US" sz="1600" b="1" dirty="0">
                <a:solidFill>
                  <a:schemeClr val="accent6"/>
                </a:solidFill>
                <a:latin typeface="Courier"/>
                <a:cs typeface="Courier"/>
              </a:rPr>
              <a:t>RandomForestClassifier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(numTrees=100</a:t>
            </a:r>
            <a:r>
              <a:rPr lang="en-US" sz="1600" dirty="0">
                <a:solidFill>
                  <a:schemeClr val="bg2"/>
                </a:solidFill>
                <a:latin typeface="Courier"/>
                <a:cs typeface="Courier"/>
              </a:rPr>
              <a:t>, </a:t>
            </a:r>
            <a:r>
              <a:rPr lang="en-US" sz="1600" dirty="0" smtClean="0">
                <a:solidFill>
                  <a:schemeClr val="bg2"/>
                </a:solidFill>
                <a:latin typeface="Courier"/>
                <a:cs typeface="Courier"/>
              </a:rPr>
              <a:t>labelCol</a:t>
            </a:r>
            <a:r>
              <a:rPr lang="en-US" sz="1600" dirty="0">
                <a:solidFill>
                  <a:schemeClr val="bg2"/>
                </a:solidFill>
                <a:latin typeface="Courier"/>
                <a:cs typeface="Courier"/>
              </a:rPr>
              <a:t>="label", seed=42)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		</a:t>
            </a:r>
            <a:r>
              <a:rPr lang="en-US" sz="1600" b="1" dirty="0" smtClean="0">
                <a:solidFill>
                  <a:srgbClr val="FFFF00"/>
                </a:solidFill>
                <a:latin typeface="Courier"/>
                <a:cs typeface="Courier"/>
              </a:rPr>
              <a:t>pipe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= </a:t>
            </a:r>
            <a:r>
              <a:rPr lang="en-US" sz="1600" b="1" dirty="0">
                <a:solidFill>
                  <a:srgbClr val="FFFF00"/>
                </a:solidFill>
                <a:latin typeface="Courier"/>
                <a:cs typeface="Courier"/>
              </a:rPr>
              <a:t>Pipeline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(stages=[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indexer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, </a:t>
            </a:r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parser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hashingTF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vecAssembler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accent6"/>
                </a:solidFill>
                <a:latin typeface="Courier"/>
                <a:cs typeface="Courier"/>
              </a:rPr>
              <a:t>rf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])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		model 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= </a:t>
            </a:r>
            <a:r>
              <a:rPr lang="en-US" sz="1600" b="1" dirty="0" smtClean="0">
                <a:solidFill>
                  <a:srgbClr val="FFFF00"/>
                </a:solidFill>
                <a:latin typeface="Courier"/>
                <a:cs typeface="Courier"/>
              </a:rPr>
              <a:t>pipe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.</a:t>
            </a:r>
            <a:r>
              <a:rPr lang="en-US" sz="1600" b="1" dirty="0" smtClean="0">
                <a:solidFill>
                  <a:schemeClr val="accent2"/>
                </a:solidFill>
                <a:latin typeface="Courier"/>
                <a:cs typeface="Courier"/>
              </a:rPr>
              <a:t>fit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(trainData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2"/>
                </a:solidFill>
                <a:latin typeface="Courier"/>
                <a:cs typeface="Courier"/>
              </a:rPr>
              <a:t>				# Train model</a:t>
            </a:r>
            <a:endParaRPr lang="en-US" sz="1600" dirty="0">
              <a:solidFill>
                <a:schemeClr val="bg2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		results 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= 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model.</a:t>
            </a:r>
            <a:r>
              <a:rPr lang="en-US" sz="1600" b="1" dirty="0" smtClean="0">
                <a:solidFill>
                  <a:schemeClr val="accent2"/>
                </a:solidFill>
                <a:latin typeface="Courier"/>
                <a:cs typeface="Courier"/>
              </a:rPr>
              <a:t>transform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(testData</a:t>
            </a:r>
            <a:r>
              <a:rPr lang="en-US" sz="1600" b="1" dirty="0" smtClean="0">
                <a:solidFill>
                  <a:schemeClr val="bg2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2"/>
                </a:solidFill>
                <a:latin typeface="Courier"/>
                <a:cs typeface="Courier"/>
              </a:rPr>
              <a:t>			# Test model</a:t>
            </a:r>
            <a:endParaRPr lang="en-US" sz="1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67000" y="1905000"/>
            <a:ext cx="2514600" cy="2819400"/>
          </a:xfrm>
          <a:prstGeom prst="straightConnector1">
            <a:avLst/>
          </a:prstGeom>
          <a:ln w="28575">
            <a:solidFill>
              <a:srgbClr val="FF61F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67000" y="2209800"/>
            <a:ext cx="3505200" cy="2514600"/>
          </a:xfrm>
          <a:prstGeom prst="straightConnector1">
            <a:avLst/>
          </a:prstGeom>
          <a:ln w="28575">
            <a:solidFill>
              <a:srgbClr val="FF61F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2590800"/>
            <a:ext cx="4267200" cy="2133600"/>
          </a:xfrm>
          <a:prstGeom prst="straightConnector1">
            <a:avLst/>
          </a:prstGeom>
          <a:ln w="28575">
            <a:solidFill>
              <a:srgbClr val="FF61F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52800" y="2895600"/>
            <a:ext cx="5181600" cy="1828800"/>
          </a:xfrm>
          <a:prstGeom prst="straightConnector1">
            <a:avLst/>
          </a:prstGeom>
          <a:ln w="28575">
            <a:solidFill>
              <a:srgbClr val="FF61F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Apache Zeppelin – A Modern Web-based Data Science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600200"/>
            <a:ext cx="13167360" cy="2862322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exploration and discovery</a:t>
            </a:r>
          </a:p>
          <a:p>
            <a:r>
              <a:rPr lang="en-US" dirty="0"/>
              <a:t>Visualization</a:t>
            </a:r>
          </a:p>
          <a:p>
            <a:r>
              <a:rPr lang="en-US" dirty="0" smtClean="0"/>
              <a:t>Deeply </a:t>
            </a:r>
            <a:r>
              <a:rPr lang="en-US" dirty="0"/>
              <a:t>integrated with Spark </a:t>
            </a:r>
            <a:r>
              <a:rPr lang="en-US" dirty="0" smtClean="0"/>
              <a:t>and </a:t>
            </a:r>
            <a:r>
              <a:rPr lang="en-US" dirty="0"/>
              <a:t>Hadoop</a:t>
            </a:r>
          </a:p>
          <a:p>
            <a:r>
              <a:rPr lang="en-US" dirty="0" smtClean="0"/>
              <a:t>Pluggable interpreters</a:t>
            </a:r>
          </a:p>
          <a:p>
            <a:r>
              <a:rPr lang="en-US" dirty="0" smtClean="0"/>
              <a:t>Multiple languages in one notebook: R, Python, Scala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572000"/>
            <a:ext cx="604655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eppelin Demo 1.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0"/>
            <a:ext cx="1191767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ML Models - PMML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Predictive Model Markup Language (PMML)</a:t>
            </a:r>
          </a:p>
          <a:p>
            <a:r>
              <a:rPr lang="en-US" dirty="0"/>
              <a:t> </a:t>
            </a:r>
            <a:r>
              <a:rPr lang="en-US" dirty="0" smtClean="0"/>
              <a:t>Supported models</a:t>
            </a:r>
          </a:p>
          <a:p>
            <a:pPr lvl="1"/>
            <a:r>
              <a:rPr lang="en-US" dirty="0" smtClean="0"/>
              <a:t>K-Means </a:t>
            </a:r>
          </a:p>
          <a:p>
            <a:pPr lvl="1"/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Ridge Regression </a:t>
            </a:r>
          </a:p>
          <a:p>
            <a:pPr lvl="1"/>
            <a:r>
              <a:rPr lang="en-US" dirty="0" smtClean="0"/>
              <a:t>Lasso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Binary 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0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152400"/>
            <a:ext cx="14782800" cy="868680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Additional Resources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800767"/>
            <a:ext cx="3048000" cy="2076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6" y="3606438"/>
            <a:ext cx="3039534" cy="3393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56" y="1691594"/>
            <a:ext cx="6025110" cy="8635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2699702"/>
            <a:ext cx="5105400" cy="112030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marL="891540" lvl="1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2"/>
                </a:solidFill>
              </a:rPr>
              <a:t>Machine </a:t>
            </a:r>
            <a:r>
              <a:rPr lang="en-US" b="1" dirty="0">
                <a:solidFill>
                  <a:schemeClr val="bg2"/>
                </a:solidFill>
              </a:rPr>
              <a:t>Learning</a:t>
            </a:r>
          </a:p>
          <a:p>
            <a:pPr marL="891540" lvl="1" indent="-342900">
              <a:buFont typeface="Arial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Natural Language Processing (NLP)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72600" y="2680038"/>
            <a:ext cx="4381500" cy="67710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marL="891540" lvl="1" indent="-342900">
              <a:buFont typeface="Arial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Scalable Machine Learning</a:t>
            </a:r>
          </a:p>
          <a:p>
            <a:pPr marL="891540" lvl="1" indent="-342900">
              <a:buFont typeface="Arial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Introduction to Statistics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95835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03151"/>
            <a:ext cx="13167360" cy="941796"/>
          </a:xfrm>
        </p:spPr>
        <p:txBody>
          <a:bodyPr/>
          <a:lstStyle/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Lab Overview</a:t>
            </a:r>
            <a:endParaRPr lang="en-US" sz="72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770467" y="4971929"/>
            <a:ext cx="13167360" cy="470898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3600" b="1" kern="1200" baseline="0">
                <a:solidFill>
                  <a:schemeClr val="tx1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pPr algn="ctr"/>
            <a:r>
              <a:rPr lang="en-US" dirty="0" err="1" smtClean="0">
                <a:ea typeface="Chalkduster" charset="0"/>
                <a:cs typeface="Chalkduster" charset="0"/>
              </a:rPr>
              <a:t>tinyurl.com</a:t>
            </a:r>
            <a:r>
              <a:rPr lang="en-US" dirty="0" smtClean="0">
                <a:ea typeface="Chalkduster" charset="0"/>
                <a:cs typeface="Chalkduster" charset="0"/>
              </a:rPr>
              <a:t>/</a:t>
            </a:r>
            <a:r>
              <a:rPr lang="en-US" dirty="0" err="1" smtClean="0">
                <a:ea typeface="Chalkduster" charset="0"/>
                <a:cs typeface="Chalkduster" charset="0"/>
              </a:rPr>
              <a:t>hwx</a:t>
            </a:r>
            <a:r>
              <a:rPr lang="en-US" dirty="0" smtClean="0">
                <a:ea typeface="Chalkduster" charset="0"/>
                <a:cs typeface="Chalkduster" charset="0"/>
              </a:rPr>
              <a:t>-intro-to-ml-with-spark</a:t>
            </a:r>
            <a:endParaRPr lang="en-US" dirty="0"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Pre-requisites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53786" y="1294345"/>
            <a:ext cx="3988142" cy="4403184"/>
            <a:chOff x="8607585" y="645889"/>
            <a:chExt cx="2435962" cy="2808124"/>
          </a:xfrm>
        </p:grpSpPr>
        <p:sp>
          <p:nvSpPr>
            <p:cNvPr id="111" name="Freeform 102"/>
            <p:cNvSpPr>
              <a:spLocks noChangeAspect="1"/>
            </p:cNvSpPr>
            <p:nvPr/>
          </p:nvSpPr>
          <p:spPr bwMode="gray">
            <a:xfrm>
              <a:off x="8607585" y="645889"/>
              <a:ext cx="2435962" cy="2808124"/>
            </a:xfrm>
            <a:custGeom>
              <a:avLst/>
              <a:gdLst>
                <a:gd name="T0" fmla="*/ 1008 w 1008"/>
                <a:gd name="T1" fmla="*/ 872 h 1162"/>
                <a:gd name="T2" fmla="*/ 505 w 1008"/>
                <a:gd name="T3" fmla="*/ 1162 h 1162"/>
                <a:gd name="T4" fmla="*/ 0 w 1008"/>
                <a:gd name="T5" fmla="*/ 872 h 1162"/>
                <a:gd name="T6" fmla="*/ 0 w 1008"/>
                <a:gd name="T7" fmla="*/ 291 h 1162"/>
                <a:gd name="T8" fmla="*/ 505 w 1008"/>
                <a:gd name="T9" fmla="*/ 0 h 1162"/>
                <a:gd name="T10" fmla="*/ 1008 w 1008"/>
                <a:gd name="T11" fmla="*/ 291 h 1162"/>
                <a:gd name="T12" fmla="*/ 1008 w 1008"/>
                <a:gd name="T13" fmla="*/ 872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8" h="1162">
                  <a:moveTo>
                    <a:pt x="1008" y="872"/>
                  </a:moveTo>
                  <a:lnTo>
                    <a:pt x="505" y="1162"/>
                  </a:lnTo>
                  <a:lnTo>
                    <a:pt x="0" y="872"/>
                  </a:lnTo>
                  <a:lnTo>
                    <a:pt x="0" y="291"/>
                  </a:lnTo>
                  <a:lnTo>
                    <a:pt x="505" y="0"/>
                  </a:lnTo>
                  <a:lnTo>
                    <a:pt x="1008" y="291"/>
                  </a:lnTo>
                  <a:lnTo>
                    <a:pt x="1008" y="87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solidFill>
                <a:schemeClr val="bg1">
                  <a:lumMod val="10000"/>
                  <a:lumOff val="9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Freeform 338"/>
            <p:cNvSpPr>
              <a:spLocks noEditPoints="1"/>
            </p:cNvSpPr>
            <p:nvPr/>
          </p:nvSpPr>
          <p:spPr bwMode="gray">
            <a:xfrm>
              <a:off x="8896843" y="2245530"/>
              <a:ext cx="122206" cy="175782"/>
            </a:xfrm>
            <a:custGeom>
              <a:avLst/>
              <a:gdLst>
                <a:gd name="T0" fmla="*/ 28 w 117"/>
                <a:gd name="T1" fmla="*/ 112 h 168"/>
                <a:gd name="T2" fmla="*/ 28 w 117"/>
                <a:gd name="T3" fmla="*/ 168 h 168"/>
                <a:gd name="T4" fmla="*/ 0 w 117"/>
                <a:gd name="T5" fmla="*/ 168 h 168"/>
                <a:gd name="T6" fmla="*/ 0 w 117"/>
                <a:gd name="T7" fmla="*/ 0 h 168"/>
                <a:gd name="T8" fmla="*/ 49 w 117"/>
                <a:gd name="T9" fmla="*/ 0 h 168"/>
                <a:gd name="T10" fmla="*/ 117 w 117"/>
                <a:gd name="T11" fmla="*/ 53 h 168"/>
                <a:gd name="T12" fmla="*/ 61 w 117"/>
                <a:gd name="T13" fmla="*/ 112 h 168"/>
                <a:gd name="T14" fmla="*/ 28 w 117"/>
                <a:gd name="T15" fmla="*/ 112 h 168"/>
                <a:gd name="T16" fmla="*/ 28 w 117"/>
                <a:gd name="T17" fmla="*/ 24 h 168"/>
                <a:gd name="T18" fmla="*/ 28 w 117"/>
                <a:gd name="T19" fmla="*/ 86 h 168"/>
                <a:gd name="T20" fmla="*/ 56 w 117"/>
                <a:gd name="T21" fmla="*/ 86 h 168"/>
                <a:gd name="T22" fmla="*/ 88 w 117"/>
                <a:gd name="T23" fmla="*/ 54 h 168"/>
                <a:gd name="T24" fmla="*/ 54 w 117"/>
                <a:gd name="T25" fmla="*/ 24 h 168"/>
                <a:gd name="T26" fmla="*/ 28 w 117"/>
                <a:gd name="T27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68">
                  <a:moveTo>
                    <a:pt x="28" y="112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91" y="0"/>
                    <a:pt x="117" y="8"/>
                    <a:pt x="117" y="53"/>
                  </a:cubicBezTo>
                  <a:cubicBezTo>
                    <a:pt x="117" y="100"/>
                    <a:pt x="84" y="112"/>
                    <a:pt x="61" y="112"/>
                  </a:cubicBezTo>
                  <a:lnTo>
                    <a:pt x="28" y="112"/>
                  </a:lnTo>
                  <a:close/>
                  <a:moveTo>
                    <a:pt x="28" y="24"/>
                  </a:moveTo>
                  <a:cubicBezTo>
                    <a:pt x="28" y="86"/>
                    <a:pt x="28" y="86"/>
                    <a:pt x="28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79" y="86"/>
                    <a:pt x="88" y="76"/>
                    <a:pt x="88" y="54"/>
                  </a:cubicBezTo>
                  <a:cubicBezTo>
                    <a:pt x="88" y="33"/>
                    <a:pt x="81" y="24"/>
                    <a:pt x="54" y="24"/>
                  </a:cubicBezTo>
                  <a:lnTo>
                    <a:pt x="28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Freeform 339"/>
            <p:cNvSpPr>
              <a:spLocks noEditPoints="1"/>
            </p:cNvSpPr>
            <p:nvPr/>
          </p:nvSpPr>
          <p:spPr bwMode="gray">
            <a:xfrm>
              <a:off x="9100520" y="2245530"/>
              <a:ext cx="131947" cy="175782"/>
            </a:xfrm>
            <a:custGeom>
              <a:avLst/>
              <a:gdLst>
                <a:gd name="T0" fmla="*/ 97 w 126"/>
                <a:gd name="T1" fmla="*/ 168 h 168"/>
                <a:gd name="T2" fmla="*/ 61 w 126"/>
                <a:gd name="T3" fmla="*/ 105 h 168"/>
                <a:gd name="T4" fmla="*/ 29 w 126"/>
                <a:gd name="T5" fmla="*/ 105 h 168"/>
                <a:gd name="T6" fmla="*/ 29 w 126"/>
                <a:gd name="T7" fmla="*/ 168 h 168"/>
                <a:gd name="T8" fmla="*/ 0 w 126"/>
                <a:gd name="T9" fmla="*/ 168 h 168"/>
                <a:gd name="T10" fmla="*/ 0 w 126"/>
                <a:gd name="T11" fmla="*/ 0 h 168"/>
                <a:gd name="T12" fmla="*/ 59 w 126"/>
                <a:gd name="T13" fmla="*/ 0 h 168"/>
                <a:gd name="T14" fmla="*/ 117 w 126"/>
                <a:gd name="T15" fmla="*/ 49 h 168"/>
                <a:gd name="T16" fmla="*/ 88 w 126"/>
                <a:gd name="T17" fmla="*/ 98 h 168"/>
                <a:gd name="T18" fmla="*/ 126 w 126"/>
                <a:gd name="T19" fmla="*/ 168 h 168"/>
                <a:gd name="T20" fmla="*/ 97 w 126"/>
                <a:gd name="T21" fmla="*/ 168 h 168"/>
                <a:gd name="T22" fmla="*/ 29 w 126"/>
                <a:gd name="T23" fmla="*/ 24 h 168"/>
                <a:gd name="T24" fmla="*/ 29 w 126"/>
                <a:gd name="T25" fmla="*/ 78 h 168"/>
                <a:gd name="T26" fmla="*/ 56 w 126"/>
                <a:gd name="T27" fmla="*/ 78 h 168"/>
                <a:gd name="T28" fmla="*/ 88 w 126"/>
                <a:gd name="T29" fmla="*/ 51 h 168"/>
                <a:gd name="T30" fmla="*/ 55 w 126"/>
                <a:gd name="T31" fmla="*/ 24 h 168"/>
                <a:gd name="T32" fmla="*/ 29 w 126"/>
                <a:gd name="T3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68">
                  <a:moveTo>
                    <a:pt x="97" y="168"/>
                  </a:moveTo>
                  <a:cubicBezTo>
                    <a:pt x="61" y="105"/>
                    <a:pt x="61" y="105"/>
                    <a:pt x="61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3" y="0"/>
                    <a:pt x="117" y="12"/>
                    <a:pt x="117" y="49"/>
                  </a:cubicBezTo>
                  <a:cubicBezTo>
                    <a:pt x="117" y="73"/>
                    <a:pt x="105" y="88"/>
                    <a:pt x="88" y="98"/>
                  </a:cubicBezTo>
                  <a:cubicBezTo>
                    <a:pt x="126" y="168"/>
                    <a:pt x="126" y="168"/>
                    <a:pt x="126" y="168"/>
                  </a:cubicBezTo>
                  <a:lnTo>
                    <a:pt x="97" y="168"/>
                  </a:lnTo>
                  <a:close/>
                  <a:moveTo>
                    <a:pt x="29" y="24"/>
                  </a:moveTo>
                  <a:cubicBezTo>
                    <a:pt x="29" y="78"/>
                    <a:pt x="29" y="78"/>
                    <a:pt x="29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79" y="78"/>
                    <a:pt x="88" y="68"/>
                    <a:pt x="88" y="51"/>
                  </a:cubicBezTo>
                  <a:cubicBezTo>
                    <a:pt x="88" y="34"/>
                    <a:pt x="80" y="24"/>
                    <a:pt x="55" y="24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Freeform 340"/>
            <p:cNvSpPr>
              <a:spLocks/>
            </p:cNvSpPr>
            <p:nvPr/>
          </p:nvSpPr>
          <p:spPr bwMode="gray">
            <a:xfrm>
              <a:off x="9313938" y="2245530"/>
              <a:ext cx="112908" cy="175782"/>
            </a:xfrm>
            <a:custGeom>
              <a:avLst/>
              <a:gdLst>
                <a:gd name="T0" fmla="*/ 0 w 255"/>
                <a:gd name="T1" fmla="*/ 397 h 397"/>
                <a:gd name="T2" fmla="*/ 0 w 255"/>
                <a:gd name="T3" fmla="*/ 0 h 397"/>
                <a:gd name="T4" fmla="*/ 251 w 255"/>
                <a:gd name="T5" fmla="*/ 0 h 397"/>
                <a:gd name="T6" fmla="*/ 251 w 255"/>
                <a:gd name="T7" fmla="*/ 64 h 397"/>
                <a:gd name="T8" fmla="*/ 69 w 255"/>
                <a:gd name="T9" fmla="*/ 64 h 397"/>
                <a:gd name="T10" fmla="*/ 69 w 255"/>
                <a:gd name="T11" fmla="*/ 159 h 397"/>
                <a:gd name="T12" fmla="*/ 211 w 255"/>
                <a:gd name="T13" fmla="*/ 159 h 397"/>
                <a:gd name="T14" fmla="*/ 211 w 255"/>
                <a:gd name="T15" fmla="*/ 223 h 397"/>
                <a:gd name="T16" fmla="*/ 69 w 255"/>
                <a:gd name="T17" fmla="*/ 223 h 397"/>
                <a:gd name="T18" fmla="*/ 69 w 255"/>
                <a:gd name="T19" fmla="*/ 336 h 397"/>
                <a:gd name="T20" fmla="*/ 255 w 255"/>
                <a:gd name="T21" fmla="*/ 336 h 397"/>
                <a:gd name="T22" fmla="*/ 255 w 255"/>
                <a:gd name="T23" fmla="*/ 397 h 397"/>
                <a:gd name="T24" fmla="*/ 0 w 255"/>
                <a:gd name="T25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97">
                  <a:moveTo>
                    <a:pt x="0" y="397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4"/>
                  </a:lnTo>
                  <a:lnTo>
                    <a:pt x="69" y="64"/>
                  </a:lnTo>
                  <a:lnTo>
                    <a:pt x="69" y="159"/>
                  </a:lnTo>
                  <a:lnTo>
                    <a:pt x="211" y="159"/>
                  </a:lnTo>
                  <a:lnTo>
                    <a:pt x="211" y="223"/>
                  </a:lnTo>
                  <a:lnTo>
                    <a:pt x="69" y="223"/>
                  </a:lnTo>
                  <a:lnTo>
                    <a:pt x="69" y="336"/>
                  </a:lnTo>
                  <a:lnTo>
                    <a:pt x="255" y="336"/>
                  </a:lnTo>
                  <a:lnTo>
                    <a:pt x="255" y="397"/>
                  </a:lnTo>
                  <a:lnTo>
                    <a:pt x="0" y="3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Freeform 341"/>
            <p:cNvSpPr>
              <a:spLocks noEditPoints="1"/>
            </p:cNvSpPr>
            <p:nvPr/>
          </p:nvSpPr>
          <p:spPr bwMode="gray">
            <a:xfrm>
              <a:off x="9513630" y="2245530"/>
              <a:ext cx="151872" cy="175782"/>
            </a:xfrm>
            <a:custGeom>
              <a:avLst/>
              <a:gdLst>
                <a:gd name="T0" fmla="*/ 0 w 145"/>
                <a:gd name="T1" fmla="*/ 168 h 168"/>
                <a:gd name="T2" fmla="*/ 0 w 145"/>
                <a:gd name="T3" fmla="*/ 0 h 168"/>
                <a:gd name="T4" fmla="*/ 62 w 145"/>
                <a:gd name="T5" fmla="*/ 0 h 168"/>
                <a:gd name="T6" fmla="*/ 145 w 145"/>
                <a:gd name="T7" fmla="*/ 84 h 168"/>
                <a:gd name="T8" fmla="*/ 62 w 145"/>
                <a:gd name="T9" fmla="*/ 168 h 168"/>
                <a:gd name="T10" fmla="*/ 0 w 145"/>
                <a:gd name="T11" fmla="*/ 168 h 168"/>
                <a:gd name="T12" fmla="*/ 28 w 145"/>
                <a:gd name="T13" fmla="*/ 27 h 168"/>
                <a:gd name="T14" fmla="*/ 28 w 145"/>
                <a:gd name="T15" fmla="*/ 142 h 168"/>
                <a:gd name="T16" fmla="*/ 62 w 145"/>
                <a:gd name="T17" fmla="*/ 142 h 168"/>
                <a:gd name="T18" fmla="*/ 114 w 145"/>
                <a:gd name="T19" fmla="*/ 84 h 168"/>
                <a:gd name="T20" fmla="*/ 62 w 145"/>
                <a:gd name="T21" fmla="*/ 27 h 168"/>
                <a:gd name="T22" fmla="*/ 28 w 145"/>
                <a:gd name="T23" fmla="*/ 2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68">
                  <a:moveTo>
                    <a:pt x="0" y="16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111" y="0"/>
                    <a:pt x="145" y="32"/>
                    <a:pt x="145" y="84"/>
                  </a:cubicBezTo>
                  <a:cubicBezTo>
                    <a:pt x="145" y="137"/>
                    <a:pt x="111" y="168"/>
                    <a:pt x="62" y="168"/>
                  </a:cubicBezTo>
                  <a:lnTo>
                    <a:pt x="0" y="168"/>
                  </a:lnTo>
                  <a:close/>
                  <a:moveTo>
                    <a:pt x="28" y="27"/>
                  </a:moveTo>
                  <a:cubicBezTo>
                    <a:pt x="28" y="142"/>
                    <a:pt x="28" y="142"/>
                    <a:pt x="28" y="142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97" y="142"/>
                    <a:pt x="114" y="119"/>
                    <a:pt x="114" y="84"/>
                  </a:cubicBezTo>
                  <a:cubicBezTo>
                    <a:pt x="114" y="50"/>
                    <a:pt x="97" y="27"/>
                    <a:pt x="62" y="27"/>
                  </a:cubicBezTo>
                  <a:lnTo>
                    <a:pt x="28" y="2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Rectangle 342"/>
            <p:cNvSpPr>
              <a:spLocks noChangeArrowheads="1"/>
            </p:cNvSpPr>
            <p:nvPr/>
          </p:nvSpPr>
          <p:spPr bwMode="gray">
            <a:xfrm>
              <a:off x="9753172" y="2245530"/>
              <a:ext cx="29666" cy="1757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Freeform 343"/>
            <p:cNvSpPr>
              <a:spLocks/>
            </p:cNvSpPr>
            <p:nvPr/>
          </p:nvSpPr>
          <p:spPr bwMode="gray">
            <a:xfrm>
              <a:off x="9870508" y="2242431"/>
              <a:ext cx="135932" cy="183309"/>
            </a:xfrm>
            <a:custGeom>
              <a:avLst/>
              <a:gdLst>
                <a:gd name="T0" fmla="*/ 0 w 130"/>
                <a:gd name="T1" fmla="*/ 87 h 175"/>
                <a:gd name="T2" fmla="*/ 83 w 130"/>
                <a:gd name="T3" fmla="*/ 0 h 175"/>
                <a:gd name="T4" fmla="*/ 130 w 130"/>
                <a:gd name="T5" fmla="*/ 10 h 175"/>
                <a:gd name="T6" fmla="*/ 127 w 130"/>
                <a:gd name="T7" fmla="*/ 37 h 175"/>
                <a:gd name="T8" fmla="*/ 83 w 130"/>
                <a:gd name="T9" fmla="*/ 27 h 175"/>
                <a:gd name="T10" fmla="*/ 31 w 130"/>
                <a:gd name="T11" fmla="*/ 87 h 175"/>
                <a:gd name="T12" fmla="*/ 83 w 130"/>
                <a:gd name="T13" fmla="*/ 148 h 175"/>
                <a:gd name="T14" fmla="*/ 127 w 130"/>
                <a:gd name="T15" fmla="*/ 138 h 175"/>
                <a:gd name="T16" fmla="*/ 130 w 130"/>
                <a:gd name="T17" fmla="*/ 165 h 175"/>
                <a:gd name="T18" fmla="*/ 83 w 130"/>
                <a:gd name="T19" fmla="*/ 175 h 175"/>
                <a:gd name="T20" fmla="*/ 0 w 130"/>
                <a:gd name="T21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175">
                  <a:moveTo>
                    <a:pt x="0" y="87"/>
                  </a:moveTo>
                  <a:cubicBezTo>
                    <a:pt x="0" y="34"/>
                    <a:pt x="35" y="0"/>
                    <a:pt x="83" y="0"/>
                  </a:cubicBezTo>
                  <a:cubicBezTo>
                    <a:pt x="100" y="0"/>
                    <a:pt x="118" y="4"/>
                    <a:pt x="130" y="10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14" y="31"/>
                    <a:pt x="100" y="27"/>
                    <a:pt x="83" y="27"/>
                  </a:cubicBezTo>
                  <a:cubicBezTo>
                    <a:pt x="49" y="27"/>
                    <a:pt x="31" y="53"/>
                    <a:pt x="31" y="87"/>
                  </a:cubicBezTo>
                  <a:cubicBezTo>
                    <a:pt x="31" y="122"/>
                    <a:pt x="49" y="148"/>
                    <a:pt x="83" y="148"/>
                  </a:cubicBezTo>
                  <a:cubicBezTo>
                    <a:pt x="100" y="148"/>
                    <a:pt x="114" y="144"/>
                    <a:pt x="127" y="138"/>
                  </a:cubicBezTo>
                  <a:cubicBezTo>
                    <a:pt x="130" y="165"/>
                    <a:pt x="130" y="165"/>
                    <a:pt x="130" y="165"/>
                  </a:cubicBezTo>
                  <a:cubicBezTo>
                    <a:pt x="118" y="171"/>
                    <a:pt x="100" y="175"/>
                    <a:pt x="83" y="175"/>
                  </a:cubicBezTo>
                  <a:cubicBezTo>
                    <a:pt x="35" y="175"/>
                    <a:pt x="0" y="140"/>
                    <a:pt x="0" y="8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Freeform 344"/>
            <p:cNvSpPr>
              <a:spLocks/>
            </p:cNvSpPr>
            <p:nvPr/>
          </p:nvSpPr>
          <p:spPr bwMode="gray">
            <a:xfrm>
              <a:off x="10081713" y="2245530"/>
              <a:ext cx="129734" cy="175782"/>
            </a:xfrm>
            <a:custGeom>
              <a:avLst/>
              <a:gdLst>
                <a:gd name="T0" fmla="*/ 180 w 293"/>
                <a:gd name="T1" fmla="*/ 64 h 397"/>
                <a:gd name="T2" fmla="*/ 180 w 293"/>
                <a:gd name="T3" fmla="*/ 397 h 397"/>
                <a:gd name="T4" fmla="*/ 114 w 293"/>
                <a:gd name="T5" fmla="*/ 397 h 397"/>
                <a:gd name="T6" fmla="*/ 114 w 293"/>
                <a:gd name="T7" fmla="*/ 64 h 397"/>
                <a:gd name="T8" fmla="*/ 0 w 293"/>
                <a:gd name="T9" fmla="*/ 64 h 397"/>
                <a:gd name="T10" fmla="*/ 0 w 293"/>
                <a:gd name="T11" fmla="*/ 0 h 397"/>
                <a:gd name="T12" fmla="*/ 293 w 293"/>
                <a:gd name="T13" fmla="*/ 0 h 397"/>
                <a:gd name="T14" fmla="*/ 293 w 293"/>
                <a:gd name="T15" fmla="*/ 64 h 397"/>
                <a:gd name="T16" fmla="*/ 180 w 293"/>
                <a:gd name="T17" fmla="*/ 6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97">
                  <a:moveTo>
                    <a:pt x="180" y="64"/>
                  </a:moveTo>
                  <a:lnTo>
                    <a:pt x="180" y="397"/>
                  </a:lnTo>
                  <a:lnTo>
                    <a:pt x="114" y="397"/>
                  </a:lnTo>
                  <a:lnTo>
                    <a:pt x="114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93" y="0"/>
                  </a:lnTo>
                  <a:lnTo>
                    <a:pt x="293" y="64"/>
                  </a:lnTo>
                  <a:lnTo>
                    <a:pt x="180" y="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Rectangle 345"/>
            <p:cNvSpPr>
              <a:spLocks noChangeArrowheads="1"/>
            </p:cNvSpPr>
            <p:nvPr/>
          </p:nvSpPr>
          <p:spPr bwMode="gray">
            <a:xfrm>
              <a:off x="10292031" y="2245530"/>
              <a:ext cx="29223" cy="1757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Freeform 346"/>
            <p:cNvSpPr>
              <a:spLocks/>
            </p:cNvSpPr>
            <p:nvPr/>
          </p:nvSpPr>
          <p:spPr bwMode="gray">
            <a:xfrm>
              <a:off x="10399626" y="2245530"/>
              <a:ext cx="163385" cy="175782"/>
            </a:xfrm>
            <a:custGeom>
              <a:avLst/>
              <a:gdLst>
                <a:gd name="T0" fmla="*/ 225 w 369"/>
                <a:gd name="T1" fmla="*/ 397 h 397"/>
                <a:gd name="T2" fmla="*/ 147 w 369"/>
                <a:gd name="T3" fmla="*/ 397 h 397"/>
                <a:gd name="T4" fmla="*/ 0 w 369"/>
                <a:gd name="T5" fmla="*/ 0 h 397"/>
                <a:gd name="T6" fmla="*/ 69 w 369"/>
                <a:gd name="T7" fmla="*/ 0 h 397"/>
                <a:gd name="T8" fmla="*/ 185 w 369"/>
                <a:gd name="T9" fmla="*/ 312 h 397"/>
                <a:gd name="T10" fmla="*/ 298 w 369"/>
                <a:gd name="T11" fmla="*/ 0 h 397"/>
                <a:gd name="T12" fmla="*/ 369 w 369"/>
                <a:gd name="T13" fmla="*/ 0 h 397"/>
                <a:gd name="T14" fmla="*/ 225 w 369"/>
                <a:gd name="T15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397">
                  <a:moveTo>
                    <a:pt x="225" y="397"/>
                  </a:moveTo>
                  <a:lnTo>
                    <a:pt x="147" y="397"/>
                  </a:lnTo>
                  <a:lnTo>
                    <a:pt x="0" y="0"/>
                  </a:lnTo>
                  <a:lnTo>
                    <a:pt x="69" y="0"/>
                  </a:lnTo>
                  <a:lnTo>
                    <a:pt x="185" y="312"/>
                  </a:lnTo>
                  <a:lnTo>
                    <a:pt x="298" y="0"/>
                  </a:lnTo>
                  <a:lnTo>
                    <a:pt x="369" y="0"/>
                  </a:lnTo>
                  <a:lnTo>
                    <a:pt x="225" y="3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Freeform 347"/>
            <p:cNvSpPr>
              <a:spLocks/>
            </p:cNvSpPr>
            <p:nvPr/>
          </p:nvSpPr>
          <p:spPr bwMode="gray">
            <a:xfrm>
              <a:off x="10641382" y="2245530"/>
              <a:ext cx="112908" cy="175782"/>
            </a:xfrm>
            <a:custGeom>
              <a:avLst/>
              <a:gdLst>
                <a:gd name="T0" fmla="*/ 0 w 255"/>
                <a:gd name="T1" fmla="*/ 397 h 397"/>
                <a:gd name="T2" fmla="*/ 0 w 255"/>
                <a:gd name="T3" fmla="*/ 0 h 397"/>
                <a:gd name="T4" fmla="*/ 250 w 255"/>
                <a:gd name="T5" fmla="*/ 0 h 397"/>
                <a:gd name="T6" fmla="*/ 250 w 255"/>
                <a:gd name="T7" fmla="*/ 64 h 397"/>
                <a:gd name="T8" fmla="*/ 69 w 255"/>
                <a:gd name="T9" fmla="*/ 64 h 397"/>
                <a:gd name="T10" fmla="*/ 69 w 255"/>
                <a:gd name="T11" fmla="*/ 159 h 397"/>
                <a:gd name="T12" fmla="*/ 210 w 255"/>
                <a:gd name="T13" fmla="*/ 159 h 397"/>
                <a:gd name="T14" fmla="*/ 210 w 255"/>
                <a:gd name="T15" fmla="*/ 223 h 397"/>
                <a:gd name="T16" fmla="*/ 69 w 255"/>
                <a:gd name="T17" fmla="*/ 223 h 397"/>
                <a:gd name="T18" fmla="*/ 69 w 255"/>
                <a:gd name="T19" fmla="*/ 336 h 397"/>
                <a:gd name="T20" fmla="*/ 255 w 255"/>
                <a:gd name="T21" fmla="*/ 336 h 397"/>
                <a:gd name="T22" fmla="*/ 255 w 255"/>
                <a:gd name="T23" fmla="*/ 397 h 397"/>
                <a:gd name="T24" fmla="*/ 0 w 255"/>
                <a:gd name="T25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97">
                  <a:moveTo>
                    <a:pt x="0" y="397"/>
                  </a:moveTo>
                  <a:lnTo>
                    <a:pt x="0" y="0"/>
                  </a:lnTo>
                  <a:lnTo>
                    <a:pt x="250" y="0"/>
                  </a:lnTo>
                  <a:lnTo>
                    <a:pt x="250" y="64"/>
                  </a:lnTo>
                  <a:lnTo>
                    <a:pt x="69" y="64"/>
                  </a:lnTo>
                  <a:lnTo>
                    <a:pt x="69" y="159"/>
                  </a:lnTo>
                  <a:lnTo>
                    <a:pt x="210" y="159"/>
                  </a:lnTo>
                  <a:lnTo>
                    <a:pt x="210" y="223"/>
                  </a:lnTo>
                  <a:lnTo>
                    <a:pt x="69" y="223"/>
                  </a:lnTo>
                  <a:lnTo>
                    <a:pt x="69" y="336"/>
                  </a:lnTo>
                  <a:lnTo>
                    <a:pt x="255" y="336"/>
                  </a:lnTo>
                  <a:lnTo>
                    <a:pt x="255" y="397"/>
                  </a:lnTo>
                  <a:lnTo>
                    <a:pt x="0" y="3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Freeform 348"/>
            <p:cNvSpPr>
              <a:spLocks noEditPoints="1"/>
            </p:cNvSpPr>
            <p:nvPr/>
          </p:nvSpPr>
          <p:spPr bwMode="gray">
            <a:xfrm>
              <a:off x="8968351" y="2547061"/>
              <a:ext cx="154972" cy="175782"/>
            </a:xfrm>
            <a:custGeom>
              <a:avLst/>
              <a:gdLst>
                <a:gd name="T0" fmla="*/ 279 w 350"/>
                <a:gd name="T1" fmla="*/ 397 h 397"/>
                <a:gd name="T2" fmla="*/ 244 w 350"/>
                <a:gd name="T3" fmla="*/ 297 h 397"/>
                <a:gd name="T4" fmla="*/ 107 w 350"/>
                <a:gd name="T5" fmla="*/ 297 h 397"/>
                <a:gd name="T6" fmla="*/ 71 w 350"/>
                <a:gd name="T7" fmla="*/ 397 h 397"/>
                <a:gd name="T8" fmla="*/ 0 w 350"/>
                <a:gd name="T9" fmla="*/ 397 h 397"/>
                <a:gd name="T10" fmla="*/ 142 w 350"/>
                <a:gd name="T11" fmla="*/ 0 h 397"/>
                <a:gd name="T12" fmla="*/ 208 w 350"/>
                <a:gd name="T13" fmla="*/ 0 h 397"/>
                <a:gd name="T14" fmla="*/ 350 w 350"/>
                <a:gd name="T15" fmla="*/ 397 h 397"/>
                <a:gd name="T16" fmla="*/ 279 w 350"/>
                <a:gd name="T17" fmla="*/ 397 h 397"/>
                <a:gd name="T18" fmla="*/ 175 w 350"/>
                <a:gd name="T19" fmla="*/ 104 h 397"/>
                <a:gd name="T20" fmla="*/ 128 w 350"/>
                <a:gd name="T21" fmla="*/ 236 h 397"/>
                <a:gd name="T22" fmla="*/ 222 w 350"/>
                <a:gd name="T23" fmla="*/ 236 h 397"/>
                <a:gd name="T24" fmla="*/ 175 w 350"/>
                <a:gd name="T25" fmla="*/ 10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0" h="397">
                  <a:moveTo>
                    <a:pt x="279" y="397"/>
                  </a:moveTo>
                  <a:lnTo>
                    <a:pt x="244" y="297"/>
                  </a:lnTo>
                  <a:lnTo>
                    <a:pt x="107" y="297"/>
                  </a:lnTo>
                  <a:lnTo>
                    <a:pt x="71" y="397"/>
                  </a:lnTo>
                  <a:lnTo>
                    <a:pt x="0" y="397"/>
                  </a:lnTo>
                  <a:lnTo>
                    <a:pt x="142" y="0"/>
                  </a:lnTo>
                  <a:lnTo>
                    <a:pt x="208" y="0"/>
                  </a:lnTo>
                  <a:lnTo>
                    <a:pt x="350" y="397"/>
                  </a:lnTo>
                  <a:lnTo>
                    <a:pt x="279" y="397"/>
                  </a:lnTo>
                  <a:close/>
                  <a:moveTo>
                    <a:pt x="175" y="104"/>
                  </a:moveTo>
                  <a:lnTo>
                    <a:pt x="128" y="236"/>
                  </a:lnTo>
                  <a:lnTo>
                    <a:pt x="222" y="236"/>
                  </a:lnTo>
                  <a:lnTo>
                    <a:pt x="175" y="1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Freeform 349"/>
            <p:cNvSpPr>
              <a:spLocks/>
            </p:cNvSpPr>
            <p:nvPr/>
          </p:nvSpPr>
          <p:spPr bwMode="gray">
            <a:xfrm>
              <a:off x="9201694" y="2547061"/>
              <a:ext cx="138146" cy="175782"/>
            </a:xfrm>
            <a:custGeom>
              <a:avLst/>
              <a:gdLst>
                <a:gd name="T0" fmla="*/ 257 w 312"/>
                <a:gd name="T1" fmla="*/ 397 h 397"/>
                <a:gd name="T2" fmla="*/ 66 w 312"/>
                <a:gd name="T3" fmla="*/ 113 h 397"/>
                <a:gd name="T4" fmla="*/ 66 w 312"/>
                <a:gd name="T5" fmla="*/ 397 h 397"/>
                <a:gd name="T6" fmla="*/ 0 w 312"/>
                <a:gd name="T7" fmla="*/ 397 h 397"/>
                <a:gd name="T8" fmla="*/ 0 w 312"/>
                <a:gd name="T9" fmla="*/ 0 h 397"/>
                <a:gd name="T10" fmla="*/ 69 w 312"/>
                <a:gd name="T11" fmla="*/ 0 h 397"/>
                <a:gd name="T12" fmla="*/ 246 w 312"/>
                <a:gd name="T13" fmla="*/ 269 h 397"/>
                <a:gd name="T14" fmla="*/ 246 w 312"/>
                <a:gd name="T15" fmla="*/ 0 h 397"/>
                <a:gd name="T16" fmla="*/ 312 w 312"/>
                <a:gd name="T17" fmla="*/ 0 h 397"/>
                <a:gd name="T18" fmla="*/ 312 w 312"/>
                <a:gd name="T19" fmla="*/ 397 h 397"/>
                <a:gd name="T20" fmla="*/ 257 w 312"/>
                <a:gd name="T2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397">
                  <a:moveTo>
                    <a:pt x="257" y="397"/>
                  </a:moveTo>
                  <a:lnTo>
                    <a:pt x="66" y="113"/>
                  </a:lnTo>
                  <a:lnTo>
                    <a:pt x="66" y="397"/>
                  </a:lnTo>
                  <a:lnTo>
                    <a:pt x="0" y="397"/>
                  </a:lnTo>
                  <a:lnTo>
                    <a:pt x="0" y="0"/>
                  </a:lnTo>
                  <a:lnTo>
                    <a:pt x="69" y="0"/>
                  </a:lnTo>
                  <a:lnTo>
                    <a:pt x="246" y="269"/>
                  </a:lnTo>
                  <a:lnTo>
                    <a:pt x="246" y="0"/>
                  </a:lnTo>
                  <a:lnTo>
                    <a:pt x="312" y="0"/>
                  </a:lnTo>
                  <a:lnTo>
                    <a:pt x="312" y="397"/>
                  </a:lnTo>
                  <a:lnTo>
                    <a:pt x="257" y="3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Freeform 350"/>
            <p:cNvSpPr>
              <a:spLocks noEditPoints="1"/>
            </p:cNvSpPr>
            <p:nvPr/>
          </p:nvSpPr>
          <p:spPr bwMode="gray">
            <a:xfrm>
              <a:off x="9418212" y="2547061"/>
              <a:ext cx="154972" cy="175782"/>
            </a:xfrm>
            <a:custGeom>
              <a:avLst/>
              <a:gdLst>
                <a:gd name="T0" fmla="*/ 279 w 350"/>
                <a:gd name="T1" fmla="*/ 397 h 397"/>
                <a:gd name="T2" fmla="*/ 243 w 350"/>
                <a:gd name="T3" fmla="*/ 297 h 397"/>
                <a:gd name="T4" fmla="*/ 106 w 350"/>
                <a:gd name="T5" fmla="*/ 297 h 397"/>
                <a:gd name="T6" fmla="*/ 71 w 350"/>
                <a:gd name="T7" fmla="*/ 397 h 397"/>
                <a:gd name="T8" fmla="*/ 0 w 350"/>
                <a:gd name="T9" fmla="*/ 397 h 397"/>
                <a:gd name="T10" fmla="*/ 142 w 350"/>
                <a:gd name="T11" fmla="*/ 0 h 397"/>
                <a:gd name="T12" fmla="*/ 208 w 350"/>
                <a:gd name="T13" fmla="*/ 0 h 397"/>
                <a:gd name="T14" fmla="*/ 350 w 350"/>
                <a:gd name="T15" fmla="*/ 397 h 397"/>
                <a:gd name="T16" fmla="*/ 279 w 350"/>
                <a:gd name="T17" fmla="*/ 397 h 397"/>
                <a:gd name="T18" fmla="*/ 175 w 350"/>
                <a:gd name="T19" fmla="*/ 104 h 397"/>
                <a:gd name="T20" fmla="*/ 128 w 350"/>
                <a:gd name="T21" fmla="*/ 236 h 397"/>
                <a:gd name="T22" fmla="*/ 222 w 350"/>
                <a:gd name="T23" fmla="*/ 236 h 397"/>
                <a:gd name="T24" fmla="*/ 175 w 350"/>
                <a:gd name="T25" fmla="*/ 10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0" h="397">
                  <a:moveTo>
                    <a:pt x="279" y="397"/>
                  </a:moveTo>
                  <a:lnTo>
                    <a:pt x="243" y="297"/>
                  </a:lnTo>
                  <a:lnTo>
                    <a:pt x="106" y="297"/>
                  </a:lnTo>
                  <a:lnTo>
                    <a:pt x="71" y="397"/>
                  </a:lnTo>
                  <a:lnTo>
                    <a:pt x="0" y="397"/>
                  </a:lnTo>
                  <a:lnTo>
                    <a:pt x="142" y="0"/>
                  </a:lnTo>
                  <a:lnTo>
                    <a:pt x="208" y="0"/>
                  </a:lnTo>
                  <a:lnTo>
                    <a:pt x="350" y="397"/>
                  </a:lnTo>
                  <a:lnTo>
                    <a:pt x="279" y="397"/>
                  </a:lnTo>
                  <a:close/>
                  <a:moveTo>
                    <a:pt x="175" y="104"/>
                  </a:moveTo>
                  <a:lnTo>
                    <a:pt x="128" y="236"/>
                  </a:lnTo>
                  <a:lnTo>
                    <a:pt x="222" y="236"/>
                  </a:lnTo>
                  <a:lnTo>
                    <a:pt x="175" y="1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Freeform 351"/>
            <p:cNvSpPr>
              <a:spLocks/>
            </p:cNvSpPr>
            <p:nvPr/>
          </p:nvSpPr>
          <p:spPr bwMode="gray">
            <a:xfrm>
              <a:off x="9651555" y="2547061"/>
              <a:ext cx="104495" cy="175782"/>
            </a:xfrm>
            <a:custGeom>
              <a:avLst/>
              <a:gdLst>
                <a:gd name="T0" fmla="*/ 0 w 236"/>
                <a:gd name="T1" fmla="*/ 397 h 397"/>
                <a:gd name="T2" fmla="*/ 0 w 236"/>
                <a:gd name="T3" fmla="*/ 0 h 397"/>
                <a:gd name="T4" fmla="*/ 66 w 236"/>
                <a:gd name="T5" fmla="*/ 0 h 397"/>
                <a:gd name="T6" fmla="*/ 66 w 236"/>
                <a:gd name="T7" fmla="*/ 335 h 397"/>
                <a:gd name="T8" fmla="*/ 236 w 236"/>
                <a:gd name="T9" fmla="*/ 335 h 397"/>
                <a:gd name="T10" fmla="*/ 236 w 236"/>
                <a:gd name="T11" fmla="*/ 397 h 397"/>
                <a:gd name="T12" fmla="*/ 0 w 236"/>
                <a:gd name="T13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397">
                  <a:moveTo>
                    <a:pt x="0" y="397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335"/>
                  </a:lnTo>
                  <a:lnTo>
                    <a:pt x="236" y="335"/>
                  </a:lnTo>
                  <a:lnTo>
                    <a:pt x="236" y="397"/>
                  </a:lnTo>
                  <a:lnTo>
                    <a:pt x="0" y="3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Freeform 352"/>
            <p:cNvSpPr>
              <a:spLocks/>
            </p:cNvSpPr>
            <p:nvPr/>
          </p:nvSpPr>
          <p:spPr bwMode="gray">
            <a:xfrm>
              <a:off x="9792800" y="2547061"/>
              <a:ext cx="150544" cy="175782"/>
            </a:xfrm>
            <a:custGeom>
              <a:avLst/>
              <a:gdLst>
                <a:gd name="T0" fmla="*/ 203 w 340"/>
                <a:gd name="T1" fmla="*/ 219 h 397"/>
                <a:gd name="T2" fmla="*/ 203 w 340"/>
                <a:gd name="T3" fmla="*/ 397 h 397"/>
                <a:gd name="T4" fmla="*/ 137 w 340"/>
                <a:gd name="T5" fmla="*/ 397 h 397"/>
                <a:gd name="T6" fmla="*/ 137 w 340"/>
                <a:gd name="T7" fmla="*/ 219 h 397"/>
                <a:gd name="T8" fmla="*/ 0 w 340"/>
                <a:gd name="T9" fmla="*/ 0 h 397"/>
                <a:gd name="T10" fmla="*/ 71 w 340"/>
                <a:gd name="T11" fmla="*/ 0 h 397"/>
                <a:gd name="T12" fmla="*/ 170 w 340"/>
                <a:gd name="T13" fmla="*/ 160 h 397"/>
                <a:gd name="T14" fmla="*/ 269 w 340"/>
                <a:gd name="T15" fmla="*/ 0 h 397"/>
                <a:gd name="T16" fmla="*/ 340 w 340"/>
                <a:gd name="T17" fmla="*/ 0 h 397"/>
                <a:gd name="T18" fmla="*/ 203 w 340"/>
                <a:gd name="T19" fmla="*/ 21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97">
                  <a:moveTo>
                    <a:pt x="203" y="219"/>
                  </a:moveTo>
                  <a:lnTo>
                    <a:pt x="203" y="397"/>
                  </a:lnTo>
                  <a:lnTo>
                    <a:pt x="137" y="397"/>
                  </a:lnTo>
                  <a:lnTo>
                    <a:pt x="137" y="219"/>
                  </a:lnTo>
                  <a:lnTo>
                    <a:pt x="0" y="0"/>
                  </a:lnTo>
                  <a:lnTo>
                    <a:pt x="71" y="0"/>
                  </a:lnTo>
                  <a:lnTo>
                    <a:pt x="170" y="160"/>
                  </a:lnTo>
                  <a:lnTo>
                    <a:pt x="269" y="0"/>
                  </a:lnTo>
                  <a:lnTo>
                    <a:pt x="340" y="0"/>
                  </a:lnTo>
                  <a:lnTo>
                    <a:pt x="203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Freeform 353"/>
            <p:cNvSpPr>
              <a:spLocks/>
            </p:cNvSpPr>
            <p:nvPr/>
          </p:nvSpPr>
          <p:spPr bwMode="gray">
            <a:xfrm>
              <a:off x="10013303" y="2547061"/>
              <a:ext cx="130619" cy="175782"/>
            </a:xfrm>
            <a:custGeom>
              <a:avLst/>
              <a:gdLst>
                <a:gd name="T0" fmla="*/ 182 w 295"/>
                <a:gd name="T1" fmla="*/ 64 h 397"/>
                <a:gd name="T2" fmla="*/ 182 w 295"/>
                <a:gd name="T3" fmla="*/ 397 h 397"/>
                <a:gd name="T4" fmla="*/ 114 w 295"/>
                <a:gd name="T5" fmla="*/ 397 h 397"/>
                <a:gd name="T6" fmla="*/ 114 w 295"/>
                <a:gd name="T7" fmla="*/ 64 h 397"/>
                <a:gd name="T8" fmla="*/ 0 w 295"/>
                <a:gd name="T9" fmla="*/ 64 h 397"/>
                <a:gd name="T10" fmla="*/ 0 w 295"/>
                <a:gd name="T11" fmla="*/ 0 h 397"/>
                <a:gd name="T12" fmla="*/ 295 w 295"/>
                <a:gd name="T13" fmla="*/ 0 h 397"/>
                <a:gd name="T14" fmla="*/ 295 w 295"/>
                <a:gd name="T15" fmla="*/ 64 h 397"/>
                <a:gd name="T16" fmla="*/ 182 w 295"/>
                <a:gd name="T17" fmla="*/ 6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397">
                  <a:moveTo>
                    <a:pt x="182" y="64"/>
                  </a:moveTo>
                  <a:lnTo>
                    <a:pt x="182" y="397"/>
                  </a:lnTo>
                  <a:lnTo>
                    <a:pt x="114" y="397"/>
                  </a:lnTo>
                  <a:lnTo>
                    <a:pt x="114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95" y="0"/>
                  </a:lnTo>
                  <a:lnTo>
                    <a:pt x="295" y="64"/>
                  </a:lnTo>
                  <a:lnTo>
                    <a:pt x="182" y="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Rectangle 354"/>
            <p:cNvSpPr>
              <a:spLocks noChangeArrowheads="1"/>
            </p:cNvSpPr>
            <p:nvPr/>
          </p:nvSpPr>
          <p:spPr bwMode="gray">
            <a:xfrm>
              <a:off x="10223622" y="2547061"/>
              <a:ext cx="30109" cy="1757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Freeform 355"/>
            <p:cNvSpPr>
              <a:spLocks/>
            </p:cNvSpPr>
            <p:nvPr/>
          </p:nvSpPr>
          <p:spPr bwMode="gray">
            <a:xfrm>
              <a:off x="10340957" y="2543961"/>
              <a:ext cx="136818" cy="182866"/>
            </a:xfrm>
            <a:custGeom>
              <a:avLst/>
              <a:gdLst>
                <a:gd name="T0" fmla="*/ 0 w 131"/>
                <a:gd name="T1" fmla="*/ 87 h 175"/>
                <a:gd name="T2" fmla="*/ 84 w 131"/>
                <a:gd name="T3" fmla="*/ 0 h 175"/>
                <a:gd name="T4" fmla="*/ 131 w 131"/>
                <a:gd name="T5" fmla="*/ 10 h 175"/>
                <a:gd name="T6" fmla="*/ 128 w 131"/>
                <a:gd name="T7" fmla="*/ 37 h 175"/>
                <a:gd name="T8" fmla="*/ 84 w 131"/>
                <a:gd name="T9" fmla="*/ 27 h 175"/>
                <a:gd name="T10" fmla="*/ 31 w 131"/>
                <a:gd name="T11" fmla="*/ 87 h 175"/>
                <a:gd name="T12" fmla="*/ 84 w 131"/>
                <a:gd name="T13" fmla="*/ 148 h 175"/>
                <a:gd name="T14" fmla="*/ 128 w 131"/>
                <a:gd name="T15" fmla="*/ 138 h 175"/>
                <a:gd name="T16" fmla="*/ 131 w 131"/>
                <a:gd name="T17" fmla="*/ 165 h 175"/>
                <a:gd name="T18" fmla="*/ 84 w 131"/>
                <a:gd name="T19" fmla="*/ 175 h 175"/>
                <a:gd name="T20" fmla="*/ 0 w 131"/>
                <a:gd name="T21" fmla="*/ 8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75">
                  <a:moveTo>
                    <a:pt x="0" y="87"/>
                  </a:moveTo>
                  <a:cubicBezTo>
                    <a:pt x="0" y="34"/>
                    <a:pt x="35" y="0"/>
                    <a:pt x="84" y="0"/>
                  </a:cubicBezTo>
                  <a:cubicBezTo>
                    <a:pt x="101" y="0"/>
                    <a:pt x="119" y="4"/>
                    <a:pt x="131" y="10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14" y="31"/>
                    <a:pt x="101" y="27"/>
                    <a:pt x="84" y="27"/>
                  </a:cubicBezTo>
                  <a:cubicBezTo>
                    <a:pt x="49" y="27"/>
                    <a:pt x="31" y="53"/>
                    <a:pt x="31" y="87"/>
                  </a:cubicBezTo>
                  <a:cubicBezTo>
                    <a:pt x="31" y="122"/>
                    <a:pt x="49" y="148"/>
                    <a:pt x="84" y="148"/>
                  </a:cubicBezTo>
                  <a:cubicBezTo>
                    <a:pt x="101" y="148"/>
                    <a:pt x="114" y="144"/>
                    <a:pt x="128" y="138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19" y="171"/>
                    <a:pt x="101" y="175"/>
                    <a:pt x="84" y="175"/>
                  </a:cubicBezTo>
                  <a:cubicBezTo>
                    <a:pt x="35" y="175"/>
                    <a:pt x="0" y="140"/>
                    <a:pt x="0" y="8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Freeform 356"/>
            <p:cNvSpPr>
              <a:spLocks/>
            </p:cNvSpPr>
            <p:nvPr/>
          </p:nvSpPr>
          <p:spPr bwMode="gray">
            <a:xfrm>
              <a:off x="10553933" y="2543961"/>
              <a:ext cx="128848" cy="182866"/>
            </a:xfrm>
            <a:custGeom>
              <a:avLst/>
              <a:gdLst>
                <a:gd name="T0" fmla="*/ 2 w 123"/>
                <a:gd name="T1" fmla="*/ 163 h 175"/>
                <a:gd name="T2" fmla="*/ 6 w 123"/>
                <a:gd name="T3" fmla="*/ 131 h 175"/>
                <a:gd name="T4" fmla="*/ 58 w 123"/>
                <a:gd name="T5" fmla="*/ 148 h 175"/>
                <a:gd name="T6" fmla="*/ 91 w 123"/>
                <a:gd name="T7" fmla="*/ 127 h 175"/>
                <a:gd name="T8" fmla="*/ 51 w 123"/>
                <a:gd name="T9" fmla="*/ 96 h 175"/>
                <a:gd name="T10" fmla="*/ 0 w 123"/>
                <a:gd name="T11" fmla="*/ 50 h 175"/>
                <a:gd name="T12" fmla="*/ 60 w 123"/>
                <a:gd name="T13" fmla="*/ 0 h 175"/>
                <a:gd name="T14" fmla="*/ 114 w 123"/>
                <a:gd name="T15" fmla="*/ 13 h 175"/>
                <a:gd name="T16" fmla="*/ 111 w 123"/>
                <a:gd name="T17" fmla="*/ 42 h 175"/>
                <a:gd name="T18" fmla="*/ 62 w 123"/>
                <a:gd name="T19" fmla="*/ 27 h 175"/>
                <a:gd name="T20" fmla="*/ 29 w 123"/>
                <a:gd name="T21" fmla="*/ 47 h 175"/>
                <a:gd name="T22" fmla="*/ 63 w 123"/>
                <a:gd name="T23" fmla="*/ 72 h 175"/>
                <a:gd name="T24" fmla="*/ 123 w 123"/>
                <a:gd name="T25" fmla="*/ 127 h 175"/>
                <a:gd name="T26" fmla="*/ 57 w 123"/>
                <a:gd name="T27" fmla="*/ 175 h 175"/>
                <a:gd name="T28" fmla="*/ 2 w 123"/>
                <a:gd name="T29" fmla="*/ 16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75">
                  <a:moveTo>
                    <a:pt x="2" y="163"/>
                  </a:moveTo>
                  <a:cubicBezTo>
                    <a:pt x="6" y="131"/>
                    <a:pt x="6" y="131"/>
                    <a:pt x="6" y="131"/>
                  </a:cubicBezTo>
                  <a:cubicBezTo>
                    <a:pt x="15" y="139"/>
                    <a:pt x="34" y="148"/>
                    <a:pt x="58" y="148"/>
                  </a:cubicBezTo>
                  <a:cubicBezTo>
                    <a:pt x="77" y="148"/>
                    <a:pt x="91" y="143"/>
                    <a:pt x="91" y="127"/>
                  </a:cubicBezTo>
                  <a:cubicBezTo>
                    <a:pt x="91" y="110"/>
                    <a:pt x="72" y="103"/>
                    <a:pt x="51" y="96"/>
                  </a:cubicBezTo>
                  <a:cubicBezTo>
                    <a:pt x="26" y="88"/>
                    <a:pt x="0" y="79"/>
                    <a:pt x="0" y="50"/>
                  </a:cubicBezTo>
                  <a:cubicBezTo>
                    <a:pt x="0" y="28"/>
                    <a:pt x="15" y="0"/>
                    <a:pt x="60" y="0"/>
                  </a:cubicBezTo>
                  <a:cubicBezTo>
                    <a:pt x="83" y="0"/>
                    <a:pt x="105" y="7"/>
                    <a:pt x="114" y="13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93" y="32"/>
                    <a:pt x="78" y="27"/>
                    <a:pt x="62" y="27"/>
                  </a:cubicBezTo>
                  <a:cubicBezTo>
                    <a:pt x="47" y="27"/>
                    <a:pt x="29" y="31"/>
                    <a:pt x="29" y="47"/>
                  </a:cubicBezTo>
                  <a:cubicBezTo>
                    <a:pt x="29" y="61"/>
                    <a:pt x="45" y="66"/>
                    <a:pt x="63" y="72"/>
                  </a:cubicBezTo>
                  <a:cubicBezTo>
                    <a:pt x="90" y="80"/>
                    <a:pt x="123" y="90"/>
                    <a:pt x="123" y="127"/>
                  </a:cubicBezTo>
                  <a:cubicBezTo>
                    <a:pt x="123" y="145"/>
                    <a:pt x="114" y="175"/>
                    <a:pt x="57" y="175"/>
                  </a:cubicBezTo>
                  <a:cubicBezTo>
                    <a:pt x="32" y="175"/>
                    <a:pt x="12" y="169"/>
                    <a:pt x="2" y="1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Freeform 402"/>
            <p:cNvSpPr>
              <a:spLocks/>
            </p:cNvSpPr>
            <p:nvPr/>
          </p:nvSpPr>
          <p:spPr bwMode="gray">
            <a:xfrm>
              <a:off x="9593306" y="1666717"/>
              <a:ext cx="261292" cy="295908"/>
            </a:xfrm>
            <a:custGeom>
              <a:avLst/>
              <a:gdLst>
                <a:gd name="T0" fmla="*/ 97 w 99"/>
                <a:gd name="T1" fmla="*/ 26 h 112"/>
                <a:gd name="T2" fmla="*/ 52 w 99"/>
                <a:gd name="T3" fmla="*/ 1 h 112"/>
                <a:gd name="T4" fmla="*/ 47 w 99"/>
                <a:gd name="T5" fmla="*/ 1 h 112"/>
                <a:gd name="T6" fmla="*/ 3 w 99"/>
                <a:gd name="T7" fmla="*/ 26 h 112"/>
                <a:gd name="T8" fmla="*/ 0 w 99"/>
                <a:gd name="T9" fmla="*/ 30 h 112"/>
                <a:gd name="T10" fmla="*/ 0 w 99"/>
                <a:gd name="T11" fmla="*/ 81 h 112"/>
                <a:gd name="T12" fmla="*/ 3 w 99"/>
                <a:gd name="T13" fmla="*/ 86 h 112"/>
                <a:gd name="T14" fmla="*/ 47 w 99"/>
                <a:gd name="T15" fmla="*/ 111 h 112"/>
                <a:gd name="T16" fmla="*/ 50 w 99"/>
                <a:gd name="T17" fmla="*/ 112 h 112"/>
                <a:gd name="T18" fmla="*/ 52 w 99"/>
                <a:gd name="T19" fmla="*/ 111 h 112"/>
                <a:gd name="T20" fmla="*/ 97 w 99"/>
                <a:gd name="T21" fmla="*/ 86 h 112"/>
                <a:gd name="T22" fmla="*/ 99 w 99"/>
                <a:gd name="T23" fmla="*/ 81 h 112"/>
                <a:gd name="T24" fmla="*/ 99 w 99"/>
                <a:gd name="T25" fmla="*/ 30 h 112"/>
                <a:gd name="T26" fmla="*/ 97 w 99"/>
                <a:gd name="T27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112">
                  <a:moveTo>
                    <a:pt x="97" y="26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51" y="0"/>
                    <a:pt x="49" y="0"/>
                    <a:pt x="47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3"/>
                    <a:pt x="1" y="85"/>
                    <a:pt x="3" y="86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8" y="112"/>
                    <a:pt x="49" y="112"/>
                    <a:pt x="50" y="112"/>
                  </a:cubicBezTo>
                  <a:cubicBezTo>
                    <a:pt x="51" y="112"/>
                    <a:pt x="51" y="112"/>
                    <a:pt x="52" y="111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5"/>
                    <a:pt x="99" y="83"/>
                    <a:pt x="99" y="81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29"/>
                    <a:pt x="98" y="27"/>
                    <a:pt x="97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Freeform 403"/>
            <p:cNvSpPr>
              <a:spLocks/>
            </p:cNvSpPr>
            <p:nvPr/>
          </p:nvSpPr>
          <p:spPr bwMode="gray">
            <a:xfrm>
              <a:off x="9308565" y="1666717"/>
              <a:ext cx="261292" cy="295908"/>
            </a:xfrm>
            <a:custGeom>
              <a:avLst/>
              <a:gdLst>
                <a:gd name="T0" fmla="*/ 96 w 99"/>
                <a:gd name="T1" fmla="*/ 26 h 112"/>
                <a:gd name="T2" fmla="*/ 52 w 99"/>
                <a:gd name="T3" fmla="*/ 1 h 112"/>
                <a:gd name="T4" fmla="*/ 47 w 99"/>
                <a:gd name="T5" fmla="*/ 1 h 112"/>
                <a:gd name="T6" fmla="*/ 2 w 99"/>
                <a:gd name="T7" fmla="*/ 26 h 112"/>
                <a:gd name="T8" fmla="*/ 0 w 99"/>
                <a:gd name="T9" fmla="*/ 30 h 112"/>
                <a:gd name="T10" fmla="*/ 0 w 99"/>
                <a:gd name="T11" fmla="*/ 81 h 112"/>
                <a:gd name="T12" fmla="*/ 2 w 99"/>
                <a:gd name="T13" fmla="*/ 86 h 112"/>
                <a:gd name="T14" fmla="*/ 47 w 99"/>
                <a:gd name="T15" fmla="*/ 111 h 112"/>
                <a:gd name="T16" fmla="*/ 49 w 99"/>
                <a:gd name="T17" fmla="*/ 112 h 112"/>
                <a:gd name="T18" fmla="*/ 52 w 99"/>
                <a:gd name="T19" fmla="*/ 111 h 112"/>
                <a:gd name="T20" fmla="*/ 96 w 99"/>
                <a:gd name="T21" fmla="*/ 86 h 112"/>
                <a:gd name="T22" fmla="*/ 99 w 99"/>
                <a:gd name="T23" fmla="*/ 81 h 112"/>
                <a:gd name="T24" fmla="*/ 99 w 99"/>
                <a:gd name="T25" fmla="*/ 30 h 112"/>
                <a:gd name="T26" fmla="*/ 96 w 99"/>
                <a:gd name="T27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112">
                  <a:moveTo>
                    <a:pt x="96" y="26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8" y="0"/>
                    <a:pt x="47" y="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3"/>
                    <a:pt x="1" y="85"/>
                    <a:pt x="2" y="86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7" y="112"/>
                    <a:pt x="48" y="112"/>
                    <a:pt x="49" y="112"/>
                  </a:cubicBezTo>
                  <a:cubicBezTo>
                    <a:pt x="50" y="112"/>
                    <a:pt x="51" y="112"/>
                    <a:pt x="52" y="11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8" y="85"/>
                    <a:pt x="99" y="83"/>
                    <a:pt x="99" y="81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29"/>
                    <a:pt x="98" y="27"/>
                    <a:pt x="96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Freeform 404"/>
            <p:cNvSpPr>
              <a:spLocks/>
            </p:cNvSpPr>
            <p:nvPr/>
          </p:nvSpPr>
          <p:spPr bwMode="gray">
            <a:xfrm>
              <a:off x="9451494" y="1421057"/>
              <a:ext cx="260176" cy="295908"/>
            </a:xfrm>
            <a:custGeom>
              <a:avLst/>
              <a:gdLst>
                <a:gd name="T0" fmla="*/ 99 w 99"/>
                <a:gd name="T1" fmla="*/ 82 h 112"/>
                <a:gd name="T2" fmla="*/ 99 w 99"/>
                <a:gd name="T3" fmla="*/ 31 h 112"/>
                <a:gd name="T4" fmla="*/ 97 w 99"/>
                <a:gd name="T5" fmla="*/ 26 h 112"/>
                <a:gd name="T6" fmla="*/ 52 w 99"/>
                <a:gd name="T7" fmla="*/ 1 h 112"/>
                <a:gd name="T8" fmla="*/ 47 w 99"/>
                <a:gd name="T9" fmla="*/ 1 h 112"/>
                <a:gd name="T10" fmla="*/ 3 w 99"/>
                <a:gd name="T11" fmla="*/ 26 h 112"/>
                <a:gd name="T12" fmla="*/ 0 w 99"/>
                <a:gd name="T13" fmla="*/ 31 h 112"/>
                <a:gd name="T14" fmla="*/ 0 w 99"/>
                <a:gd name="T15" fmla="*/ 82 h 112"/>
                <a:gd name="T16" fmla="*/ 3 w 99"/>
                <a:gd name="T17" fmla="*/ 86 h 112"/>
                <a:gd name="T18" fmla="*/ 47 w 99"/>
                <a:gd name="T19" fmla="*/ 112 h 112"/>
                <a:gd name="T20" fmla="*/ 50 w 99"/>
                <a:gd name="T21" fmla="*/ 112 h 112"/>
                <a:gd name="T22" fmla="*/ 52 w 99"/>
                <a:gd name="T23" fmla="*/ 112 h 112"/>
                <a:gd name="T24" fmla="*/ 97 w 99"/>
                <a:gd name="T25" fmla="*/ 86 h 112"/>
                <a:gd name="T26" fmla="*/ 99 w 99"/>
                <a:gd name="T27" fmla="*/ 8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112">
                  <a:moveTo>
                    <a:pt x="99" y="82"/>
                  </a:moveTo>
                  <a:cubicBezTo>
                    <a:pt x="99" y="31"/>
                    <a:pt x="99" y="31"/>
                    <a:pt x="99" y="31"/>
                  </a:cubicBezTo>
                  <a:cubicBezTo>
                    <a:pt x="99" y="29"/>
                    <a:pt x="98" y="27"/>
                    <a:pt x="97" y="26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1" y="0"/>
                    <a:pt x="49" y="0"/>
                    <a:pt x="47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7"/>
                    <a:pt x="0" y="29"/>
                    <a:pt x="0" y="3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5"/>
                    <a:pt x="3" y="86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8" y="112"/>
                    <a:pt x="49" y="112"/>
                    <a:pt x="50" y="112"/>
                  </a:cubicBezTo>
                  <a:cubicBezTo>
                    <a:pt x="51" y="112"/>
                    <a:pt x="51" y="112"/>
                    <a:pt x="52" y="112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5"/>
                    <a:pt x="99" y="83"/>
                    <a:pt x="99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Freeform 405"/>
            <p:cNvSpPr>
              <a:spLocks noEditPoints="1"/>
            </p:cNvSpPr>
            <p:nvPr/>
          </p:nvSpPr>
          <p:spPr bwMode="gray">
            <a:xfrm>
              <a:off x="9736235" y="1421057"/>
              <a:ext cx="606333" cy="541568"/>
            </a:xfrm>
            <a:custGeom>
              <a:avLst/>
              <a:gdLst>
                <a:gd name="T0" fmla="*/ 207 w 230"/>
                <a:gd name="T1" fmla="*/ 81 h 205"/>
                <a:gd name="T2" fmla="*/ 207 w 230"/>
                <a:gd name="T3" fmla="*/ 31 h 205"/>
                <a:gd name="T4" fmla="*/ 205 w 230"/>
                <a:gd name="T5" fmla="*/ 26 h 205"/>
                <a:gd name="T6" fmla="*/ 160 w 230"/>
                <a:gd name="T7" fmla="*/ 1 h 205"/>
                <a:gd name="T8" fmla="*/ 156 w 230"/>
                <a:gd name="T9" fmla="*/ 1 h 205"/>
                <a:gd name="T10" fmla="*/ 111 w 230"/>
                <a:gd name="T11" fmla="*/ 26 h 205"/>
                <a:gd name="T12" fmla="*/ 109 w 230"/>
                <a:gd name="T13" fmla="*/ 31 h 205"/>
                <a:gd name="T14" fmla="*/ 109 w 230"/>
                <a:gd name="T15" fmla="*/ 92 h 205"/>
                <a:gd name="T16" fmla="*/ 110 w 230"/>
                <a:gd name="T17" fmla="*/ 96 h 205"/>
                <a:gd name="T18" fmla="*/ 110 w 230"/>
                <a:gd name="T19" fmla="*/ 96 h 205"/>
                <a:gd name="T20" fmla="*/ 110 w 230"/>
                <a:gd name="T21" fmla="*/ 96 h 205"/>
                <a:gd name="T22" fmla="*/ 111 w 230"/>
                <a:gd name="T23" fmla="*/ 97 h 205"/>
                <a:gd name="T24" fmla="*/ 143 w 230"/>
                <a:gd name="T25" fmla="*/ 116 h 205"/>
                <a:gd name="T26" fmla="*/ 143 w 230"/>
                <a:gd name="T27" fmla="*/ 172 h 205"/>
                <a:gd name="T28" fmla="*/ 104 w 230"/>
                <a:gd name="T29" fmla="*/ 194 h 205"/>
                <a:gd name="T30" fmla="*/ 65 w 230"/>
                <a:gd name="T31" fmla="*/ 172 h 205"/>
                <a:gd name="T32" fmla="*/ 65 w 230"/>
                <a:gd name="T33" fmla="*/ 116 h 205"/>
                <a:gd name="T34" fmla="*/ 96 w 230"/>
                <a:gd name="T35" fmla="*/ 98 h 205"/>
                <a:gd name="T36" fmla="*/ 99 w 230"/>
                <a:gd name="T37" fmla="*/ 93 h 205"/>
                <a:gd name="T38" fmla="*/ 99 w 230"/>
                <a:gd name="T39" fmla="*/ 92 h 205"/>
                <a:gd name="T40" fmla="*/ 99 w 230"/>
                <a:gd name="T41" fmla="*/ 31 h 205"/>
                <a:gd name="T42" fmla="*/ 96 w 230"/>
                <a:gd name="T43" fmla="*/ 26 h 205"/>
                <a:gd name="T44" fmla="*/ 52 w 230"/>
                <a:gd name="T45" fmla="*/ 1 h 205"/>
                <a:gd name="T46" fmla="*/ 47 w 230"/>
                <a:gd name="T47" fmla="*/ 1 h 205"/>
                <a:gd name="T48" fmla="*/ 3 w 230"/>
                <a:gd name="T49" fmla="*/ 26 h 205"/>
                <a:gd name="T50" fmla="*/ 0 w 230"/>
                <a:gd name="T51" fmla="*/ 31 h 205"/>
                <a:gd name="T52" fmla="*/ 0 w 230"/>
                <a:gd name="T53" fmla="*/ 82 h 205"/>
                <a:gd name="T54" fmla="*/ 5 w 230"/>
                <a:gd name="T55" fmla="*/ 87 h 205"/>
                <a:gd name="T56" fmla="*/ 10 w 230"/>
                <a:gd name="T57" fmla="*/ 82 h 205"/>
                <a:gd name="T58" fmla="*/ 10 w 230"/>
                <a:gd name="T59" fmla="*/ 33 h 205"/>
                <a:gd name="T60" fmla="*/ 49 w 230"/>
                <a:gd name="T61" fmla="*/ 11 h 205"/>
                <a:gd name="T62" fmla="*/ 89 w 230"/>
                <a:gd name="T63" fmla="*/ 33 h 205"/>
                <a:gd name="T64" fmla="*/ 89 w 230"/>
                <a:gd name="T65" fmla="*/ 90 h 205"/>
                <a:gd name="T66" fmla="*/ 57 w 230"/>
                <a:gd name="T67" fmla="*/ 108 h 205"/>
                <a:gd name="T68" fmla="*/ 55 w 230"/>
                <a:gd name="T69" fmla="*/ 113 h 205"/>
                <a:gd name="T70" fmla="*/ 55 w 230"/>
                <a:gd name="T71" fmla="*/ 174 h 205"/>
                <a:gd name="T72" fmla="*/ 57 w 230"/>
                <a:gd name="T73" fmla="*/ 179 h 205"/>
                <a:gd name="T74" fmla="*/ 101 w 230"/>
                <a:gd name="T75" fmla="*/ 204 h 205"/>
                <a:gd name="T76" fmla="*/ 104 w 230"/>
                <a:gd name="T77" fmla="*/ 205 h 205"/>
                <a:gd name="T78" fmla="*/ 106 w 230"/>
                <a:gd name="T79" fmla="*/ 204 h 205"/>
                <a:gd name="T80" fmla="*/ 151 w 230"/>
                <a:gd name="T81" fmla="*/ 179 h 205"/>
                <a:gd name="T82" fmla="*/ 153 w 230"/>
                <a:gd name="T83" fmla="*/ 174 h 205"/>
                <a:gd name="T84" fmla="*/ 153 w 230"/>
                <a:gd name="T85" fmla="*/ 113 h 205"/>
                <a:gd name="T86" fmla="*/ 151 w 230"/>
                <a:gd name="T87" fmla="*/ 108 h 205"/>
                <a:gd name="T88" fmla="*/ 119 w 230"/>
                <a:gd name="T89" fmla="*/ 90 h 205"/>
                <a:gd name="T90" fmla="*/ 119 w 230"/>
                <a:gd name="T91" fmla="*/ 33 h 205"/>
                <a:gd name="T92" fmla="*/ 158 w 230"/>
                <a:gd name="T93" fmla="*/ 11 h 205"/>
                <a:gd name="T94" fmla="*/ 197 w 230"/>
                <a:gd name="T95" fmla="*/ 33 h 205"/>
                <a:gd name="T96" fmla="*/ 197 w 230"/>
                <a:gd name="T97" fmla="*/ 81 h 205"/>
                <a:gd name="T98" fmla="*/ 175 w 230"/>
                <a:gd name="T99" fmla="*/ 109 h 205"/>
                <a:gd name="T100" fmla="*/ 202 w 230"/>
                <a:gd name="T101" fmla="*/ 136 h 205"/>
                <a:gd name="T102" fmla="*/ 230 w 230"/>
                <a:gd name="T103" fmla="*/ 109 h 205"/>
                <a:gd name="T104" fmla="*/ 207 w 230"/>
                <a:gd name="T105" fmla="*/ 81 h 205"/>
                <a:gd name="T106" fmla="*/ 202 w 230"/>
                <a:gd name="T107" fmla="*/ 126 h 205"/>
                <a:gd name="T108" fmla="*/ 185 w 230"/>
                <a:gd name="T109" fmla="*/ 109 h 205"/>
                <a:gd name="T110" fmla="*/ 202 w 230"/>
                <a:gd name="T111" fmla="*/ 91 h 205"/>
                <a:gd name="T112" fmla="*/ 220 w 230"/>
                <a:gd name="T113" fmla="*/ 109 h 205"/>
                <a:gd name="T114" fmla="*/ 202 w 230"/>
                <a:gd name="T115" fmla="*/ 12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0" h="205">
                  <a:moveTo>
                    <a:pt x="207" y="81"/>
                  </a:moveTo>
                  <a:cubicBezTo>
                    <a:pt x="207" y="31"/>
                    <a:pt x="207" y="31"/>
                    <a:pt x="207" y="31"/>
                  </a:cubicBezTo>
                  <a:cubicBezTo>
                    <a:pt x="207" y="29"/>
                    <a:pt x="206" y="27"/>
                    <a:pt x="205" y="26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9" y="0"/>
                    <a:pt x="157" y="0"/>
                    <a:pt x="156" y="1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7"/>
                    <a:pt x="109" y="29"/>
                    <a:pt x="109" y="31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9" y="94"/>
                    <a:pt x="109" y="95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1" y="96"/>
                    <a:pt x="111" y="97"/>
                    <a:pt x="111" y="97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97"/>
                    <a:pt x="99" y="95"/>
                    <a:pt x="99" y="93"/>
                  </a:cubicBezTo>
                  <a:cubicBezTo>
                    <a:pt x="99" y="93"/>
                    <a:pt x="99" y="93"/>
                    <a:pt x="99" y="9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29"/>
                    <a:pt x="98" y="27"/>
                    <a:pt x="96" y="26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8" y="0"/>
                    <a:pt x="47" y="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7"/>
                    <a:pt x="0" y="29"/>
                    <a:pt x="0" y="3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2" y="87"/>
                    <a:pt x="5" y="87"/>
                  </a:cubicBezTo>
                  <a:cubicBezTo>
                    <a:pt x="8" y="87"/>
                    <a:pt x="10" y="84"/>
                    <a:pt x="10" y="8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6" y="109"/>
                    <a:pt x="55" y="111"/>
                    <a:pt x="55" y="113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76"/>
                    <a:pt x="56" y="178"/>
                    <a:pt x="57" y="179"/>
                  </a:cubicBezTo>
                  <a:cubicBezTo>
                    <a:pt x="101" y="204"/>
                    <a:pt x="101" y="204"/>
                    <a:pt x="101" y="204"/>
                  </a:cubicBezTo>
                  <a:cubicBezTo>
                    <a:pt x="102" y="205"/>
                    <a:pt x="103" y="205"/>
                    <a:pt x="104" y="205"/>
                  </a:cubicBezTo>
                  <a:cubicBezTo>
                    <a:pt x="105" y="205"/>
                    <a:pt x="106" y="205"/>
                    <a:pt x="106" y="204"/>
                  </a:cubicBezTo>
                  <a:cubicBezTo>
                    <a:pt x="151" y="179"/>
                    <a:pt x="151" y="179"/>
                    <a:pt x="151" y="179"/>
                  </a:cubicBezTo>
                  <a:cubicBezTo>
                    <a:pt x="152" y="178"/>
                    <a:pt x="153" y="176"/>
                    <a:pt x="153" y="17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1"/>
                    <a:pt x="152" y="109"/>
                    <a:pt x="151" y="108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58" y="11"/>
                    <a:pt x="158" y="11"/>
                    <a:pt x="158" y="11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84" y="84"/>
                    <a:pt x="175" y="95"/>
                    <a:pt x="175" y="109"/>
                  </a:cubicBezTo>
                  <a:cubicBezTo>
                    <a:pt x="175" y="124"/>
                    <a:pt x="187" y="136"/>
                    <a:pt x="202" y="136"/>
                  </a:cubicBezTo>
                  <a:cubicBezTo>
                    <a:pt x="218" y="136"/>
                    <a:pt x="230" y="124"/>
                    <a:pt x="230" y="109"/>
                  </a:cubicBezTo>
                  <a:cubicBezTo>
                    <a:pt x="230" y="95"/>
                    <a:pt x="220" y="84"/>
                    <a:pt x="207" y="81"/>
                  </a:cubicBezTo>
                  <a:close/>
                  <a:moveTo>
                    <a:pt x="202" y="126"/>
                  </a:moveTo>
                  <a:cubicBezTo>
                    <a:pt x="193" y="126"/>
                    <a:pt x="185" y="118"/>
                    <a:pt x="185" y="109"/>
                  </a:cubicBezTo>
                  <a:cubicBezTo>
                    <a:pt x="185" y="99"/>
                    <a:pt x="193" y="91"/>
                    <a:pt x="202" y="91"/>
                  </a:cubicBezTo>
                  <a:cubicBezTo>
                    <a:pt x="212" y="91"/>
                    <a:pt x="220" y="99"/>
                    <a:pt x="220" y="109"/>
                  </a:cubicBezTo>
                  <a:cubicBezTo>
                    <a:pt x="220" y="118"/>
                    <a:pt x="212" y="126"/>
                    <a:pt x="20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64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18" y="1057593"/>
            <a:ext cx="3613225" cy="448666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070578" y="4908192"/>
            <a:ext cx="3143806" cy="2421221"/>
            <a:chOff x="1953428" y="4165600"/>
            <a:chExt cx="2619838" cy="2017684"/>
          </a:xfrm>
        </p:grpSpPr>
        <p:grpSp>
          <p:nvGrpSpPr>
            <p:cNvPr id="27" name="Group 26"/>
            <p:cNvGrpSpPr/>
            <p:nvPr/>
          </p:nvGrpSpPr>
          <p:grpSpPr bwMode="gray">
            <a:xfrm>
              <a:off x="1953428" y="4931486"/>
              <a:ext cx="1171704" cy="1239222"/>
              <a:chOff x="1005840" y="1071468"/>
              <a:chExt cx="1353312" cy="1560069"/>
            </a:xfrm>
          </p:grpSpPr>
          <p:sp>
            <p:nvSpPr>
              <p:cNvPr id="28" name="Freeform 102"/>
              <p:cNvSpPr>
                <a:spLocks noChangeAspect="1"/>
              </p:cNvSpPr>
              <p:nvPr/>
            </p:nvSpPr>
            <p:spPr bwMode="gray">
              <a:xfrm>
                <a:off x="1005840" y="1071468"/>
                <a:ext cx="1353312" cy="1560069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>
                <a:solidFill>
                  <a:schemeClr val="bg1">
                    <a:lumMod val="10000"/>
                    <a:lumOff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640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 bwMode="gray">
              <a:xfrm>
                <a:off x="1187448" y="1958436"/>
                <a:ext cx="990097" cy="267388"/>
                <a:chOff x="-6542087" y="7953375"/>
                <a:chExt cx="6389687" cy="1725612"/>
              </a:xfrm>
            </p:grpSpPr>
            <p:grpSp>
              <p:nvGrpSpPr>
                <p:cNvPr id="35" name="Group 34"/>
                <p:cNvGrpSpPr/>
                <p:nvPr/>
              </p:nvGrpSpPr>
              <p:grpSpPr bwMode="gray">
                <a:xfrm>
                  <a:off x="-4676775" y="7953375"/>
                  <a:ext cx="2659063" cy="630237"/>
                  <a:chOff x="-6542087" y="7953375"/>
                  <a:chExt cx="2659063" cy="630237"/>
                </a:xfrm>
                <a:solidFill>
                  <a:schemeClr val="bg2"/>
                </a:solidFill>
              </p:grpSpPr>
              <p:sp>
                <p:nvSpPr>
                  <p:cNvPr id="46" name="Freeform 315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7953375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7" name="Freeform 316"/>
                  <p:cNvSpPr>
                    <a:spLocks noEditPoints="1"/>
                  </p:cNvSpPr>
                  <p:nvPr/>
                </p:nvSpPr>
                <p:spPr bwMode="gray">
                  <a:xfrm>
                    <a:off x="-5773737" y="7953375"/>
                    <a:ext cx="552450" cy="630237"/>
                  </a:xfrm>
                  <a:custGeom>
                    <a:avLst/>
                    <a:gdLst>
                      <a:gd name="T0" fmla="*/ 279 w 348"/>
                      <a:gd name="T1" fmla="*/ 397 h 397"/>
                      <a:gd name="T2" fmla="*/ 244 w 348"/>
                      <a:gd name="T3" fmla="*/ 298 h 397"/>
                      <a:gd name="T4" fmla="*/ 107 w 348"/>
                      <a:gd name="T5" fmla="*/ 298 h 397"/>
                      <a:gd name="T6" fmla="*/ 71 w 348"/>
                      <a:gd name="T7" fmla="*/ 397 h 397"/>
                      <a:gd name="T8" fmla="*/ 0 w 348"/>
                      <a:gd name="T9" fmla="*/ 397 h 397"/>
                      <a:gd name="T10" fmla="*/ 142 w 348"/>
                      <a:gd name="T11" fmla="*/ 0 h 397"/>
                      <a:gd name="T12" fmla="*/ 206 w 348"/>
                      <a:gd name="T13" fmla="*/ 0 h 397"/>
                      <a:gd name="T14" fmla="*/ 348 w 348"/>
                      <a:gd name="T15" fmla="*/ 397 h 397"/>
                      <a:gd name="T16" fmla="*/ 279 w 348"/>
                      <a:gd name="T17" fmla="*/ 397 h 397"/>
                      <a:gd name="T18" fmla="*/ 175 w 348"/>
                      <a:gd name="T19" fmla="*/ 104 h 397"/>
                      <a:gd name="T20" fmla="*/ 128 w 348"/>
                      <a:gd name="T21" fmla="*/ 237 h 397"/>
                      <a:gd name="T22" fmla="*/ 220 w 348"/>
                      <a:gd name="T23" fmla="*/ 237 h 397"/>
                      <a:gd name="T24" fmla="*/ 175 w 348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8" h="397">
                        <a:moveTo>
                          <a:pt x="279" y="397"/>
                        </a:moveTo>
                        <a:lnTo>
                          <a:pt x="244" y="298"/>
                        </a:lnTo>
                        <a:lnTo>
                          <a:pt x="107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2" y="0"/>
                        </a:lnTo>
                        <a:lnTo>
                          <a:pt x="206" y="0"/>
                        </a:lnTo>
                        <a:lnTo>
                          <a:pt x="348" y="397"/>
                        </a:lnTo>
                        <a:lnTo>
                          <a:pt x="279" y="397"/>
                        </a:lnTo>
                        <a:close/>
                        <a:moveTo>
                          <a:pt x="175" y="104"/>
                        </a:moveTo>
                        <a:lnTo>
                          <a:pt x="128" y="237"/>
                        </a:lnTo>
                        <a:lnTo>
                          <a:pt x="220" y="237"/>
                        </a:lnTo>
                        <a:lnTo>
                          <a:pt x="175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8" name="Freeform 317"/>
                  <p:cNvSpPr>
                    <a:spLocks/>
                  </p:cNvSpPr>
                  <p:nvPr/>
                </p:nvSpPr>
                <p:spPr bwMode="gray">
                  <a:xfrm>
                    <a:off x="-5060950" y="7953375"/>
                    <a:ext cx="465138" cy="630237"/>
                  </a:xfrm>
                  <a:custGeom>
                    <a:avLst/>
                    <a:gdLst>
                      <a:gd name="T0" fmla="*/ 180 w 293"/>
                      <a:gd name="T1" fmla="*/ 64 h 397"/>
                      <a:gd name="T2" fmla="*/ 180 w 293"/>
                      <a:gd name="T3" fmla="*/ 397 h 397"/>
                      <a:gd name="T4" fmla="*/ 114 w 293"/>
                      <a:gd name="T5" fmla="*/ 397 h 397"/>
                      <a:gd name="T6" fmla="*/ 114 w 293"/>
                      <a:gd name="T7" fmla="*/ 64 h 397"/>
                      <a:gd name="T8" fmla="*/ 0 w 293"/>
                      <a:gd name="T9" fmla="*/ 64 h 397"/>
                      <a:gd name="T10" fmla="*/ 0 w 293"/>
                      <a:gd name="T11" fmla="*/ 0 h 397"/>
                      <a:gd name="T12" fmla="*/ 293 w 293"/>
                      <a:gd name="T13" fmla="*/ 0 h 397"/>
                      <a:gd name="T14" fmla="*/ 293 w 293"/>
                      <a:gd name="T15" fmla="*/ 64 h 397"/>
                      <a:gd name="T16" fmla="*/ 180 w 293"/>
                      <a:gd name="T17" fmla="*/ 6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3" h="397">
                        <a:moveTo>
                          <a:pt x="180" y="64"/>
                        </a:moveTo>
                        <a:lnTo>
                          <a:pt x="180" y="397"/>
                        </a:lnTo>
                        <a:lnTo>
                          <a:pt x="114" y="397"/>
                        </a:lnTo>
                        <a:lnTo>
                          <a:pt x="114" y="64"/>
                        </a:lnTo>
                        <a:lnTo>
                          <a:pt x="0" y="64"/>
                        </a:lnTo>
                        <a:lnTo>
                          <a:pt x="0" y="0"/>
                        </a:lnTo>
                        <a:lnTo>
                          <a:pt x="293" y="0"/>
                        </a:lnTo>
                        <a:lnTo>
                          <a:pt x="293" y="64"/>
                        </a:lnTo>
                        <a:lnTo>
                          <a:pt x="18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9" name="Freeform 318"/>
                  <p:cNvSpPr>
                    <a:spLocks noEditPoints="1"/>
                  </p:cNvSpPr>
                  <p:nvPr/>
                </p:nvSpPr>
                <p:spPr bwMode="gray">
                  <a:xfrm>
                    <a:off x="-4433887" y="7953375"/>
                    <a:ext cx="550863" cy="630237"/>
                  </a:xfrm>
                  <a:custGeom>
                    <a:avLst/>
                    <a:gdLst>
                      <a:gd name="T0" fmla="*/ 278 w 347"/>
                      <a:gd name="T1" fmla="*/ 397 h 397"/>
                      <a:gd name="T2" fmla="*/ 243 w 347"/>
                      <a:gd name="T3" fmla="*/ 298 h 397"/>
                      <a:gd name="T4" fmla="*/ 104 w 347"/>
                      <a:gd name="T5" fmla="*/ 298 h 397"/>
                      <a:gd name="T6" fmla="*/ 71 w 347"/>
                      <a:gd name="T7" fmla="*/ 397 h 397"/>
                      <a:gd name="T8" fmla="*/ 0 w 347"/>
                      <a:gd name="T9" fmla="*/ 397 h 397"/>
                      <a:gd name="T10" fmla="*/ 141 w 347"/>
                      <a:gd name="T11" fmla="*/ 0 h 397"/>
                      <a:gd name="T12" fmla="*/ 205 w 347"/>
                      <a:gd name="T13" fmla="*/ 0 h 397"/>
                      <a:gd name="T14" fmla="*/ 347 w 347"/>
                      <a:gd name="T15" fmla="*/ 397 h 397"/>
                      <a:gd name="T16" fmla="*/ 278 w 347"/>
                      <a:gd name="T17" fmla="*/ 397 h 397"/>
                      <a:gd name="T18" fmla="*/ 172 w 347"/>
                      <a:gd name="T19" fmla="*/ 104 h 397"/>
                      <a:gd name="T20" fmla="*/ 127 w 347"/>
                      <a:gd name="T21" fmla="*/ 237 h 397"/>
                      <a:gd name="T22" fmla="*/ 219 w 347"/>
                      <a:gd name="T23" fmla="*/ 237 h 397"/>
                      <a:gd name="T24" fmla="*/ 172 w 347"/>
                      <a:gd name="T25" fmla="*/ 104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7" h="397">
                        <a:moveTo>
                          <a:pt x="278" y="397"/>
                        </a:moveTo>
                        <a:lnTo>
                          <a:pt x="243" y="298"/>
                        </a:lnTo>
                        <a:lnTo>
                          <a:pt x="104" y="298"/>
                        </a:lnTo>
                        <a:lnTo>
                          <a:pt x="71" y="397"/>
                        </a:lnTo>
                        <a:lnTo>
                          <a:pt x="0" y="397"/>
                        </a:lnTo>
                        <a:lnTo>
                          <a:pt x="141" y="0"/>
                        </a:lnTo>
                        <a:lnTo>
                          <a:pt x="205" y="0"/>
                        </a:lnTo>
                        <a:lnTo>
                          <a:pt x="347" y="397"/>
                        </a:lnTo>
                        <a:lnTo>
                          <a:pt x="278" y="397"/>
                        </a:lnTo>
                        <a:close/>
                        <a:moveTo>
                          <a:pt x="172" y="104"/>
                        </a:moveTo>
                        <a:lnTo>
                          <a:pt x="127" y="237"/>
                        </a:lnTo>
                        <a:lnTo>
                          <a:pt x="219" y="237"/>
                        </a:lnTo>
                        <a:lnTo>
                          <a:pt x="172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36" name="Group 35"/>
                <p:cNvGrpSpPr/>
                <p:nvPr/>
              </p:nvGrpSpPr>
              <p:grpSpPr bwMode="gray">
                <a:xfrm>
                  <a:off x="-6542087" y="9023350"/>
                  <a:ext cx="6389687" cy="655637"/>
                  <a:chOff x="-6542087" y="9023350"/>
                  <a:chExt cx="6389687" cy="655637"/>
                </a:xfrm>
                <a:solidFill>
                  <a:schemeClr val="bg2"/>
                </a:solidFill>
              </p:grpSpPr>
              <p:sp>
                <p:nvSpPr>
                  <p:cNvPr id="37" name="Freeform 319"/>
                  <p:cNvSpPr>
                    <a:spLocks noEditPoints="1"/>
                  </p:cNvSpPr>
                  <p:nvPr/>
                </p:nvSpPr>
                <p:spPr bwMode="gray">
                  <a:xfrm>
                    <a:off x="-6542087" y="9034463"/>
                    <a:ext cx="544513" cy="630237"/>
                  </a:xfrm>
                  <a:custGeom>
                    <a:avLst/>
                    <a:gdLst>
                      <a:gd name="T0" fmla="*/ 0 w 145"/>
                      <a:gd name="T1" fmla="*/ 168 h 168"/>
                      <a:gd name="T2" fmla="*/ 0 w 145"/>
                      <a:gd name="T3" fmla="*/ 0 h 168"/>
                      <a:gd name="T4" fmla="*/ 62 w 145"/>
                      <a:gd name="T5" fmla="*/ 0 h 168"/>
                      <a:gd name="T6" fmla="*/ 145 w 145"/>
                      <a:gd name="T7" fmla="*/ 84 h 168"/>
                      <a:gd name="T8" fmla="*/ 62 w 145"/>
                      <a:gd name="T9" fmla="*/ 168 h 168"/>
                      <a:gd name="T10" fmla="*/ 0 w 145"/>
                      <a:gd name="T11" fmla="*/ 168 h 168"/>
                      <a:gd name="T12" fmla="*/ 28 w 145"/>
                      <a:gd name="T13" fmla="*/ 27 h 168"/>
                      <a:gd name="T14" fmla="*/ 28 w 145"/>
                      <a:gd name="T15" fmla="*/ 142 h 168"/>
                      <a:gd name="T16" fmla="*/ 62 w 145"/>
                      <a:gd name="T17" fmla="*/ 142 h 168"/>
                      <a:gd name="T18" fmla="*/ 115 w 145"/>
                      <a:gd name="T19" fmla="*/ 84 h 168"/>
                      <a:gd name="T20" fmla="*/ 62 w 145"/>
                      <a:gd name="T21" fmla="*/ 27 h 168"/>
                      <a:gd name="T22" fmla="*/ 28 w 145"/>
                      <a:gd name="T23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5" h="168">
                        <a:moveTo>
                          <a:pt x="0" y="168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111" y="0"/>
                          <a:pt x="145" y="32"/>
                          <a:pt x="145" y="84"/>
                        </a:cubicBezTo>
                        <a:cubicBezTo>
                          <a:pt x="145" y="137"/>
                          <a:pt x="111" y="168"/>
                          <a:pt x="62" y="168"/>
                        </a:cubicBezTo>
                        <a:lnTo>
                          <a:pt x="0" y="168"/>
                        </a:lnTo>
                        <a:close/>
                        <a:moveTo>
                          <a:pt x="28" y="27"/>
                        </a:moveTo>
                        <a:cubicBezTo>
                          <a:pt x="28" y="142"/>
                          <a:pt x="28" y="142"/>
                          <a:pt x="28" y="142"/>
                        </a:cubicBezTo>
                        <a:cubicBezTo>
                          <a:pt x="62" y="142"/>
                          <a:pt x="62" y="142"/>
                          <a:pt x="62" y="142"/>
                        </a:cubicBezTo>
                        <a:cubicBezTo>
                          <a:pt x="97" y="142"/>
                          <a:pt x="115" y="119"/>
                          <a:pt x="115" y="84"/>
                        </a:cubicBezTo>
                        <a:cubicBezTo>
                          <a:pt x="115" y="50"/>
                          <a:pt x="97" y="27"/>
                          <a:pt x="62" y="27"/>
                        </a:cubicBezTo>
                        <a:lnTo>
                          <a:pt x="28" y="2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" name="Rectangle 320"/>
                  <p:cNvSpPr>
                    <a:spLocks noChangeArrowheads="1"/>
                  </p:cNvSpPr>
                  <p:nvPr/>
                </p:nvSpPr>
                <p:spPr bwMode="gray">
                  <a:xfrm>
                    <a:off x="-5683250" y="9034463"/>
                    <a:ext cx="104775" cy="6302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9" name="Freeform 321"/>
                  <p:cNvSpPr>
                    <a:spLocks/>
                  </p:cNvSpPr>
                  <p:nvPr/>
                </p:nvSpPr>
                <p:spPr bwMode="gray">
                  <a:xfrm>
                    <a:off x="-5259387" y="9023350"/>
                    <a:ext cx="461963" cy="655637"/>
                  </a:xfrm>
                  <a:custGeom>
                    <a:avLst/>
                    <a:gdLst>
                      <a:gd name="T0" fmla="*/ 2 w 123"/>
                      <a:gd name="T1" fmla="*/ 163 h 175"/>
                      <a:gd name="T2" fmla="*/ 6 w 123"/>
                      <a:gd name="T3" fmla="*/ 131 h 175"/>
                      <a:gd name="T4" fmla="*/ 58 w 123"/>
                      <a:gd name="T5" fmla="*/ 148 h 175"/>
                      <a:gd name="T6" fmla="*/ 91 w 123"/>
                      <a:gd name="T7" fmla="*/ 127 h 175"/>
                      <a:gd name="T8" fmla="*/ 51 w 123"/>
                      <a:gd name="T9" fmla="*/ 96 h 175"/>
                      <a:gd name="T10" fmla="*/ 0 w 123"/>
                      <a:gd name="T11" fmla="*/ 50 h 175"/>
                      <a:gd name="T12" fmla="*/ 60 w 123"/>
                      <a:gd name="T13" fmla="*/ 0 h 175"/>
                      <a:gd name="T14" fmla="*/ 114 w 123"/>
                      <a:gd name="T15" fmla="*/ 13 h 175"/>
                      <a:gd name="T16" fmla="*/ 111 w 123"/>
                      <a:gd name="T17" fmla="*/ 42 h 175"/>
                      <a:gd name="T18" fmla="*/ 62 w 123"/>
                      <a:gd name="T19" fmla="*/ 27 h 175"/>
                      <a:gd name="T20" fmla="*/ 29 w 123"/>
                      <a:gd name="T21" fmla="*/ 47 h 175"/>
                      <a:gd name="T22" fmla="*/ 64 w 123"/>
                      <a:gd name="T23" fmla="*/ 72 h 175"/>
                      <a:gd name="T24" fmla="*/ 123 w 123"/>
                      <a:gd name="T25" fmla="*/ 127 h 175"/>
                      <a:gd name="T26" fmla="*/ 58 w 123"/>
                      <a:gd name="T27" fmla="*/ 175 h 175"/>
                      <a:gd name="T28" fmla="*/ 2 w 123"/>
                      <a:gd name="T29" fmla="*/ 163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3" h="175">
                        <a:moveTo>
                          <a:pt x="2" y="163"/>
                        </a:moveTo>
                        <a:cubicBezTo>
                          <a:pt x="6" y="131"/>
                          <a:pt x="6" y="131"/>
                          <a:pt x="6" y="131"/>
                        </a:cubicBezTo>
                        <a:cubicBezTo>
                          <a:pt x="15" y="139"/>
                          <a:pt x="34" y="148"/>
                          <a:pt x="58" y="148"/>
                        </a:cubicBezTo>
                        <a:cubicBezTo>
                          <a:pt x="77" y="148"/>
                          <a:pt x="91" y="143"/>
                          <a:pt x="91" y="127"/>
                        </a:cubicBezTo>
                        <a:cubicBezTo>
                          <a:pt x="91" y="110"/>
                          <a:pt x="73" y="103"/>
                          <a:pt x="51" y="96"/>
                        </a:cubicBezTo>
                        <a:cubicBezTo>
                          <a:pt x="26" y="88"/>
                          <a:pt x="0" y="79"/>
                          <a:pt x="0" y="50"/>
                        </a:cubicBezTo>
                        <a:cubicBezTo>
                          <a:pt x="0" y="28"/>
                          <a:pt x="15" y="0"/>
                          <a:pt x="60" y="0"/>
                        </a:cubicBezTo>
                        <a:cubicBezTo>
                          <a:pt x="83" y="0"/>
                          <a:pt x="105" y="7"/>
                          <a:pt x="114" y="13"/>
                        </a:cubicBezTo>
                        <a:cubicBezTo>
                          <a:pt x="111" y="42"/>
                          <a:pt x="111" y="42"/>
                          <a:pt x="111" y="42"/>
                        </a:cubicBezTo>
                        <a:cubicBezTo>
                          <a:pt x="93" y="32"/>
                          <a:pt x="78" y="27"/>
                          <a:pt x="62" y="27"/>
                        </a:cubicBezTo>
                        <a:cubicBezTo>
                          <a:pt x="47" y="27"/>
                          <a:pt x="29" y="31"/>
                          <a:pt x="29" y="47"/>
                        </a:cubicBezTo>
                        <a:cubicBezTo>
                          <a:pt x="29" y="61"/>
                          <a:pt x="45" y="66"/>
                          <a:pt x="64" y="72"/>
                        </a:cubicBezTo>
                        <a:cubicBezTo>
                          <a:pt x="91" y="80"/>
                          <a:pt x="123" y="90"/>
                          <a:pt x="123" y="127"/>
                        </a:cubicBezTo>
                        <a:cubicBezTo>
                          <a:pt x="123" y="145"/>
                          <a:pt x="115" y="175"/>
                          <a:pt x="58" y="175"/>
                        </a:cubicBezTo>
                        <a:cubicBezTo>
                          <a:pt x="32" y="175"/>
                          <a:pt x="12" y="169"/>
                          <a:pt x="2" y="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" name="Freeform 322"/>
                  <p:cNvSpPr>
                    <a:spLocks/>
                  </p:cNvSpPr>
                  <p:nvPr/>
                </p:nvSpPr>
                <p:spPr bwMode="gray">
                  <a:xfrm>
                    <a:off x="-4527550" y="9023350"/>
                    <a:ext cx="487363" cy="655637"/>
                  </a:xfrm>
                  <a:custGeom>
                    <a:avLst/>
                    <a:gdLst>
                      <a:gd name="T0" fmla="*/ 0 w 130"/>
                      <a:gd name="T1" fmla="*/ 87 h 175"/>
                      <a:gd name="T2" fmla="*/ 83 w 130"/>
                      <a:gd name="T3" fmla="*/ 0 h 175"/>
                      <a:gd name="T4" fmla="*/ 130 w 130"/>
                      <a:gd name="T5" fmla="*/ 10 h 175"/>
                      <a:gd name="T6" fmla="*/ 127 w 130"/>
                      <a:gd name="T7" fmla="*/ 37 h 175"/>
                      <a:gd name="T8" fmla="*/ 83 w 130"/>
                      <a:gd name="T9" fmla="*/ 27 h 175"/>
                      <a:gd name="T10" fmla="*/ 31 w 130"/>
                      <a:gd name="T11" fmla="*/ 87 h 175"/>
                      <a:gd name="T12" fmla="*/ 83 w 130"/>
                      <a:gd name="T13" fmla="*/ 148 h 175"/>
                      <a:gd name="T14" fmla="*/ 127 w 130"/>
                      <a:gd name="T15" fmla="*/ 138 h 175"/>
                      <a:gd name="T16" fmla="*/ 130 w 130"/>
                      <a:gd name="T17" fmla="*/ 165 h 175"/>
                      <a:gd name="T18" fmla="*/ 83 w 130"/>
                      <a:gd name="T19" fmla="*/ 175 h 175"/>
                      <a:gd name="T20" fmla="*/ 0 w 130"/>
                      <a:gd name="T21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0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00" y="0"/>
                          <a:pt x="118" y="4"/>
                          <a:pt x="130" y="10"/>
                        </a:cubicBezTo>
                        <a:cubicBezTo>
                          <a:pt x="127" y="37"/>
                          <a:pt x="127" y="37"/>
                          <a:pt x="127" y="37"/>
                        </a:cubicBezTo>
                        <a:cubicBezTo>
                          <a:pt x="113" y="31"/>
                          <a:pt x="100" y="27"/>
                          <a:pt x="83" y="27"/>
                        </a:cubicBezTo>
                        <a:cubicBezTo>
                          <a:pt x="48" y="27"/>
                          <a:pt x="31" y="53"/>
                          <a:pt x="31" y="87"/>
                        </a:cubicBezTo>
                        <a:cubicBezTo>
                          <a:pt x="31" y="122"/>
                          <a:pt x="48" y="148"/>
                          <a:pt x="83" y="148"/>
                        </a:cubicBezTo>
                        <a:cubicBezTo>
                          <a:pt x="100" y="148"/>
                          <a:pt x="113" y="144"/>
                          <a:pt x="127" y="138"/>
                        </a:cubicBezTo>
                        <a:cubicBezTo>
                          <a:pt x="130" y="165"/>
                          <a:pt x="130" y="165"/>
                          <a:pt x="130" y="165"/>
                        </a:cubicBezTo>
                        <a:cubicBezTo>
                          <a:pt x="118" y="171"/>
                          <a:pt x="100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" name="Freeform 323"/>
                  <p:cNvSpPr>
                    <a:spLocks noEditPoints="1"/>
                  </p:cNvSpPr>
                  <p:nvPr/>
                </p:nvSpPr>
                <p:spPr bwMode="gray">
                  <a:xfrm>
                    <a:off x="-3786187" y="9023350"/>
                    <a:ext cx="622300" cy="655637"/>
                  </a:xfrm>
                  <a:custGeom>
                    <a:avLst/>
                    <a:gdLst>
                      <a:gd name="T0" fmla="*/ 0 w 166"/>
                      <a:gd name="T1" fmla="*/ 87 h 175"/>
                      <a:gd name="T2" fmla="*/ 83 w 166"/>
                      <a:gd name="T3" fmla="*/ 0 h 175"/>
                      <a:gd name="T4" fmla="*/ 166 w 166"/>
                      <a:gd name="T5" fmla="*/ 87 h 175"/>
                      <a:gd name="T6" fmla="*/ 83 w 166"/>
                      <a:gd name="T7" fmla="*/ 175 h 175"/>
                      <a:gd name="T8" fmla="*/ 0 w 166"/>
                      <a:gd name="T9" fmla="*/ 87 h 175"/>
                      <a:gd name="T10" fmla="*/ 31 w 166"/>
                      <a:gd name="T11" fmla="*/ 87 h 175"/>
                      <a:gd name="T12" fmla="*/ 83 w 166"/>
                      <a:gd name="T13" fmla="*/ 148 h 175"/>
                      <a:gd name="T14" fmla="*/ 135 w 166"/>
                      <a:gd name="T15" fmla="*/ 87 h 175"/>
                      <a:gd name="T16" fmla="*/ 83 w 166"/>
                      <a:gd name="T17" fmla="*/ 27 h 175"/>
                      <a:gd name="T18" fmla="*/ 31 w 166"/>
                      <a:gd name="T19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6" h="175">
                        <a:moveTo>
                          <a:pt x="0" y="87"/>
                        </a:moveTo>
                        <a:cubicBezTo>
                          <a:pt x="0" y="34"/>
                          <a:pt x="35" y="0"/>
                          <a:pt x="83" y="0"/>
                        </a:cubicBezTo>
                        <a:cubicBezTo>
                          <a:pt x="131" y="0"/>
                          <a:pt x="166" y="34"/>
                          <a:pt x="166" y="87"/>
                        </a:cubicBezTo>
                        <a:cubicBezTo>
                          <a:pt x="166" y="140"/>
                          <a:pt x="131" y="175"/>
                          <a:pt x="83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  <a:moveTo>
                          <a:pt x="31" y="87"/>
                        </a:moveTo>
                        <a:cubicBezTo>
                          <a:pt x="31" y="122"/>
                          <a:pt x="49" y="148"/>
                          <a:pt x="83" y="148"/>
                        </a:cubicBezTo>
                        <a:cubicBezTo>
                          <a:pt x="117" y="148"/>
                          <a:pt x="135" y="122"/>
                          <a:pt x="135" y="87"/>
                        </a:cubicBezTo>
                        <a:cubicBezTo>
                          <a:pt x="135" y="53"/>
                          <a:pt x="117" y="27"/>
                          <a:pt x="83" y="27"/>
                        </a:cubicBezTo>
                        <a:cubicBezTo>
                          <a:pt x="49" y="27"/>
                          <a:pt x="31" y="53"/>
                          <a:pt x="31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2" name="Freeform 324"/>
                  <p:cNvSpPr>
                    <a:spLocks/>
                  </p:cNvSpPr>
                  <p:nvPr/>
                </p:nvSpPr>
                <p:spPr bwMode="gray">
                  <a:xfrm>
                    <a:off x="-2941637" y="9034463"/>
                    <a:ext cx="581025" cy="630237"/>
                  </a:xfrm>
                  <a:custGeom>
                    <a:avLst/>
                    <a:gdLst>
                      <a:gd name="T0" fmla="*/ 224 w 366"/>
                      <a:gd name="T1" fmla="*/ 397 h 397"/>
                      <a:gd name="T2" fmla="*/ 144 w 366"/>
                      <a:gd name="T3" fmla="*/ 397 h 397"/>
                      <a:gd name="T4" fmla="*/ 0 w 366"/>
                      <a:gd name="T5" fmla="*/ 0 h 397"/>
                      <a:gd name="T6" fmla="*/ 68 w 366"/>
                      <a:gd name="T7" fmla="*/ 0 h 397"/>
                      <a:gd name="T8" fmla="*/ 184 w 366"/>
                      <a:gd name="T9" fmla="*/ 312 h 397"/>
                      <a:gd name="T10" fmla="*/ 298 w 366"/>
                      <a:gd name="T11" fmla="*/ 0 h 397"/>
                      <a:gd name="T12" fmla="*/ 366 w 366"/>
                      <a:gd name="T13" fmla="*/ 0 h 397"/>
                      <a:gd name="T14" fmla="*/ 224 w 366"/>
                      <a:gd name="T1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6" h="397">
                        <a:moveTo>
                          <a:pt x="224" y="397"/>
                        </a:moveTo>
                        <a:lnTo>
                          <a:pt x="144" y="397"/>
                        </a:lnTo>
                        <a:lnTo>
                          <a:pt x="0" y="0"/>
                        </a:lnTo>
                        <a:lnTo>
                          <a:pt x="68" y="0"/>
                        </a:lnTo>
                        <a:lnTo>
                          <a:pt x="184" y="312"/>
                        </a:lnTo>
                        <a:lnTo>
                          <a:pt x="298" y="0"/>
                        </a:lnTo>
                        <a:lnTo>
                          <a:pt x="366" y="0"/>
                        </a:lnTo>
                        <a:lnTo>
                          <a:pt x="224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3" name="Freeform 325"/>
                  <p:cNvSpPr>
                    <a:spLocks/>
                  </p:cNvSpPr>
                  <p:nvPr/>
                </p:nvSpPr>
                <p:spPr bwMode="gray">
                  <a:xfrm>
                    <a:off x="-2074862" y="9034463"/>
                    <a:ext cx="404813" cy="630237"/>
                  </a:xfrm>
                  <a:custGeom>
                    <a:avLst/>
                    <a:gdLst>
                      <a:gd name="T0" fmla="*/ 0 w 255"/>
                      <a:gd name="T1" fmla="*/ 397 h 397"/>
                      <a:gd name="T2" fmla="*/ 0 w 255"/>
                      <a:gd name="T3" fmla="*/ 0 h 397"/>
                      <a:gd name="T4" fmla="*/ 248 w 255"/>
                      <a:gd name="T5" fmla="*/ 0 h 397"/>
                      <a:gd name="T6" fmla="*/ 248 w 255"/>
                      <a:gd name="T7" fmla="*/ 64 h 397"/>
                      <a:gd name="T8" fmla="*/ 66 w 255"/>
                      <a:gd name="T9" fmla="*/ 64 h 397"/>
                      <a:gd name="T10" fmla="*/ 66 w 255"/>
                      <a:gd name="T11" fmla="*/ 158 h 397"/>
                      <a:gd name="T12" fmla="*/ 210 w 255"/>
                      <a:gd name="T13" fmla="*/ 158 h 397"/>
                      <a:gd name="T14" fmla="*/ 210 w 255"/>
                      <a:gd name="T15" fmla="*/ 222 h 397"/>
                      <a:gd name="T16" fmla="*/ 66 w 255"/>
                      <a:gd name="T17" fmla="*/ 222 h 397"/>
                      <a:gd name="T18" fmla="*/ 66 w 255"/>
                      <a:gd name="T19" fmla="*/ 335 h 397"/>
                      <a:gd name="T20" fmla="*/ 255 w 255"/>
                      <a:gd name="T21" fmla="*/ 335 h 397"/>
                      <a:gd name="T22" fmla="*/ 255 w 255"/>
                      <a:gd name="T23" fmla="*/ 397 h 397"/>
                      <a:gd name="T24" fmla="*/ 0 w 255"/>
                      <a:gd name="T2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5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248" y="0"/>
                        </a:lnTo>
                        <a:lnTo>
                          <a:pt x="248" y="64"/>
                        </a:lnTo>
                        <a:lnTo>
                          <a:pt x="66" y="64"/>
                        </a:lnTo>
                        <a:lnTo>
                          <a:pt x="66" y="158"/>
                        </a:lnTo>
                        <a:lnTo>
                          <a:pt x="210" y="158"/>
                        </a:lnTo>
                        <a:lnTo>
                          <a:pt x="210" y="222"/>
                        </a:lnTo>
                        <a:lnTo>
                          <a:pt x="66" y="222"/>
                        </a:lnTo>
                        <a:lnTo>
                          <a:pt x="66" y="335"/>
                        </a:lnTo>
                        <a:lnTo>
                          <a:pt x="255" y="335"/>
                        </a:lnTo>
                        <a:lnTo>
                          <a:pt x="255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4" name="Freeform 326"/>
                  <p:cNvSpPr>
                    <a:spLocks noEditPoints="1"/>
                  </p:cNvSpPr>
                  <p:nvPr/>
                </p:nvSpPr>
                <p:spPr bwMode="gray">
                  <a:xfrm>
                    <a:off x="-1363662" y="9034463"/>
                    <a:ext cx="473075" cy="630237"/>
                  </a:xfrm>
                  <a:custGeom>
                    <a:avLst/>
                    <a:gdLst>
                      <a:gd name="T0" fmla="*/ 97 w 126"/>
                      <a:gd name="T1" fmla="*/ 168 h 168"/>
                      <a:gd name="T2" fmla="*/ 61 w 126"/>
                      <a:gd name="T3" fmla="*/ 105 h 168"/>
                      <a:gd name="T4" fmla="*/ 29 w 126"/>
                      <a:gd name="T5" fmla="*/ 105 h 168"/>
                      <a:gd name="T6" fmla="*/ 29 w 126"/>
                      <a:gd name="T7" fmla="*/ 168 h 168"/>
                      <a:gd name="T8" fmla="*/ 0 w 126"/>
                      <a:gd name="T9" fmla="*/ 168 h 168"/>
                      <a:gd name="T10" fmla="*/ 0 w 126"/>
                      <a:gd name="T11" fmla="*/ 0 h 168"/>
                      <a:gd name="T12" fmla="*/ 59 w 126"/>
                      <a:gd name="T13" fmla="*/ 0 h 168"/>
                      <a:gd name="T14" fmla="*/ 117 w 126"/>
                      <a:gd name="T15" fmla="*/ 49 h 168"/>
                      <a:gd name="T16" fmla="*/ 88 w 126"/>
                      <a:gd name="T17" fmla="*/ 98 h 168"/>
                      <a:gd name="T18" fmla="*/ 126 w 126"/>
                      <a:gd name="T19" fmla="*/ 168 h 168"/>
                      <a:gd name="T20" fmla="*/ 97 w 126"/>
                      <a:gd name="T21" fmla="*/ 168 h 168"/>
                      <a:gd name="T22" fmla="*/ 29 w 126"/>
                      <a:gd name="T23" fmla="*/ 24 h 168"/>
                      <a:gd name="T24" fmla="*/ 29 w 126"/>
                      <a:gd name="T25" fmla="*/ 78 h 168"/>
                      <a:gd name="T26" fmla="*/ 56 w 126"/>
                      <a:gd name="T27" fmla="*/ 78 h 168"/>
                      <a:gd name="T28" fmla="*/ 88 w 126"/>
                      <a:gd name="T29" fmla="*/ 51 h 168"/>
                      <a:gd name="T30" fmla="*/ 55 w 126"/>
                      <a:gd name="T31" fmla="*/ 24 h 168"/>
                      <a:gd name="T32" fmla="*/ 29 w 126"/>
                      <a:gd name="T33" fmla="*/ 24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26" h="168">
                        <a:moveTo>
                          <a:pt x="97" y="168"/>
                        </a:moveTo>
                        <a:cubicBezTo>
                          <a:pt x="61" y="105"/>
                          <a:pt x="61" y="105"/>
                          <a:pt x="61" y="105"/>
                        </a:cubicBezTo>
                        <a:cubicBezTo>
                          <a:pt x="29" y="105"/>
                          <a:pt x="29" y="105"/>
                          <a:pt x="29" y="105"/>
                        </a:cubicBezTo>
                        <a:cubicBezTo>
                          <a:pt x="29" y="168"/>
                          <a:pt x="29" y="168"/>
                          <a:pt x="29" y="168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9" y="0"/>
                          <a:pt x="59" y="0"/>
                          <a:pt x="59" y="0"/>
                        </a:cubicBezTo>
                        <a:cubicBezTo>
                          <a:pt x="92" y="0"/>
                          <a:pt x="117" y="12"/>
                          <a:pt x="117" y="49"/>
                        </a:cubicBezTo>
                        <a:cubicBezTo>
                          <a:pt x="117" y="73"/>
                          <a:pt x="105" y="88"/>
                          <a:pt x="88" y="98"/>
                        </a:cubicBezTo>
                        <a:cubicBezTo>
                          <a:pt x="126" y="168"/>
                          <a:pt x="126" y="168"/>
                          <a:pt x="126" y="168"/>
                        </a:cubicBezTo>
                        <a:lnTo>
                          <a:pt x="97" y="168"/>
                        </a:lnTo>
                        <a:close/>
                        <a:moveTo>
                          <a:pt x="29" y="24"/>
                        </a:moveTo>
                        <a:cubicBezTo>
                          <a:pt x="29" y="78"/>
                          <a:pt x="29" y="78"/>
                          <a:pt x="29" y="78"/>
                        </a:cubicBezTo>
                        <a:cubicBezTo>
                          <a:pt x="56" y="78"/>
                          <a:pt x="56" y="78"/>
                          <a:pt x="56" y="78"/>
                        </a:cubicBezTo>
                        <a:cubicBezTo>
                          <a:pt x="79" y="78"/>
                          <a:pt x="88" y="68"/>
                          <a:pt x="88" y="51"/>
                        </a:cubicBezTo>
                        <a:cubicBezTo>
                          <a:pt x="88" y="34"/>
                          <a:pt x="80" y="24"/>
                          <a:pt x="55" y="24"/>
                        </a:cubicBezTo>
                        <a:lnTo>
                          <a:pt x="29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5" name="Freeform 327"/>
                  <p:cNvSpPr>
                    <a:spLocks/>
                  </p:cNvSpPr>
                  <p:nvPr/>
                </p:nvSpPr>
                <p:spPr bwMode="gray">
                  <a:xfrm>
                    <a:off x="-692150" y="9034463"/>
                    <a:ext cx="539750" cy="630237"/>
                  </a:xfrm>
                  <a:custGeom>
                    <a:avLst/>
                    <a:gdLst>
                      <a:gd name="T0" fmla="*/ 206 w 340"/>
                      <a:gd name="T1" fmla="*/ 219 h 397"/>
                      <a:gd name="T2" fmla="*/ 206 w 340"/>
                      <a:gd name="T3" fmla="*/ 397 h 397"/>
                      <a:gd name="T4" fmla="*/ 137 w 340"/>
                      <a:gd name="T5" fmla="*/ 397 h 397"/>
                      <a:gd name="T6" fmla="*/ 137 w 340"/>
                      <a:gd name="T7" fmla="*/ 219 h 397"/>
                      <a:gd name="T8" fmla="*/ 0 w 340"/>
                      <a:gd name="T9" fmla="*/ 0 h 397"/>
                      <a:gd name="T10" fmla="*/ 71 w 340"/>
                      <a:gd name="T11" fmla="*/ 0 h 397"/>
                      <a:gd name="T12" fmla="*/ 170 w 340"/>
                      <a:gd name="T13" fmla="*/ 160 h 397"/>
                      <a:gd name="T14" fmla="*/ 270 w 340"/>
                      <a:gd name="T15" fmla="*/ 0 h 397"/>
                      <a:gd name="T16" fmla="*/ 340 w 340"/>
                      <a:gd name="T17" fmla="*/ 0 h 397"/>
                      <a:gd name="T18" fmla="*/ 206 w 340"/>
                      <a:gd name="T19" fmla="*/ 219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0" h="397">
                        <a:moveTo>
                          <a:pt x="206" y="219"/>
                        </a:moveTo>
                        <a:lnTo>
                          <a:pt x="206" y="397"/>
                        </a:lnTo>
                        <a:lnTo>
                          <a:pt x="137" y="397"/>
                        </a:lnTo>
                        <a:lnTo>
                          <a:pt x="137" y="219"/>
                        </a:ln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70" y="160"/>
                        </a:lnTo>
                        <a:lnTo>
                          <a:pt x="270" y="0"/>
                        </a:lnTo>
                        <a:lnTo>
                          <a:pt x="340" y="0"/>
                        </a:lnTo>
                        <a:lnTo>
                          <a:pt x="206" y="21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 bwMode="gray">
              <a:xfrm>
                <a:off x="1477470" y="1392315"/>
                <a:ext cx="410053" cy="410673"/>
                <a:chOff x="-7469188" y="3736976"/>
                <a:chExt cx="1049338" cy="1050925"/>
              </a:xfrm>
            </p:grpSpPr>
            <p:sp>
              <p:nvSpPr>
                <p:cNvPr id="31" name="Freeform 398"/>
                <p:cNvSpPr>
                  <a:spLocks noEditPoints="1"/>
                </p:cNvSpPr>
                <p:nvPr/>
              </p:nvSpPr>
              <p:spPr bwMode="gray">
                <a:xfrm>
                  <a:off x="-7469188" y="3736976"/>
                  <a:ext cx="1049338" cy="1050925"/>
                </a:xfrm>
                <a:custGeom>
                  <a:avLst/>
                  <a:gdLst>
                    <a:gd name="T0" fmla="*/ 0 w 280"/>
                    <a:gd name="T1" fmla="*/ 0 h 280"/>
                    <a:gd name="T2" fmla="*/ 0 w 280"/>
                    <a:gd name="T3" fmla="*/ 280 h 280"/>
                    <a:gd name="T4" fmla="*/ 280 w 280"/>
                    <a:gd name="T5" fmla="*/ 280 h 280"/>
                    <a:gd name="T6" fmla="*/ 280 w 280"/>
                    <a:gd name="T7" fmla="*/ 0 h 280"/>
                    <a:gd name="T8" fmla="*/ 0 w 280"/>
                    <a:gd name="T9" fmla="*/ 0 h 280"/>
                    <a:gd name="T10" fmla="*/ 270 w 280"/>
                    <a:gd name="T11" fmla="*/ 10 h 280"/>
                    <a:gd name="T12" fmla="*/ 270 w 280"/>
                    <a:gd name="T13" fmla="*/ 105 h 280"/>
                    <a:gd name="T14" fmla="*/ 268 w 280"/>
                    <a:gd name="T15" fmla="*/ 105 h 280"/>
                    <a:gd name="T16" fmla="*/ 266 w 280"/>
                    <a:gd name="T17" fmla="*/ 105 h 280"/>
                    <a:gd name="T18" fmla="*/ 220 w 280"/>
                    <a:gd name="T19" fmla="*/ 114 h 280"/>
                    <a:gd name="T20" fmla="*/ 220 w 280"/>
                    <a:gd name="T21" fmla="*/ 113 h 280"/>
                    <a:gd name="T22" fmla="*/ 218 w 280"/>
                    <a:gd name="T23" fmla="*/ 109 h 280"/>
                    <a:gd name="T24" fmla="*/ 184 w 280"/>
                    <a:gd name="T25" fmla="*/ 90 h 280"/>
                    <a:gd name="T26" fmla="*/ 179 w 280"/>
                    <a:gd name="T27" fmla="*/ 90 h 280"/>
                    <a:gd name="T28" fmla="*/ 145 w 280"/>
                    <a:gd name="T29" fmla="*/ 109 h 280"/>
                    <a:gd name="T30" fmla="*/ 143 w 280"/>
                    <a:gd name="T31" fmla="*/ 113 h 280"/>
                    <a:gd name="T32" fmla="*/ 143 w 280"/>
                    <a:gd name="T33" fmla="*/ 129 h 280"/>
                    <a:gd name="T34" fmla="*/ 138 w 280"/>
                    <a:gd name="T35" fmla="*/ 130 h 280"/>
                    <a:gd name="T36" fmla="*/ 138 w 280"/>
                    <a:gd name="T37" fmla="*/ 113 h 280"/>
                    <a:gd name="T38" fmla="*/ 136 w 280"/>
                    <a:gd name="T39" fmla="*/ 109 h 280"/>
                    <a:gd name="T40" fmla="*/ 102 w 280"/>
                    <a:gd name="T41" fmla="*/ 90 h 280"/>
                    <a:gd name="T42" fmla="*/ 97 w 280"/>
                    <a:gd name="T43" fmla="*/ 90 h 280"/>
                    <a:gd name="T44" fmla="*/ 63 w 280"/>
                    <a:gd name="T45" fmla="*/ 109 h 280"/>
                    <a:gd name="T46" fmla="*/ 61 w 280"/>
                    <a:gd name="T47" fmla="*/ 113 h 280"/>
                    <a:gd name="T48" fmla="*/ 61 w 280"/>
                    <a:gd name="T49" fmla="*/ 146 h 280"/>
                    <a:gd name="T50" fmla="*/ 56 w 280"/>
                    <a:gd name="T51" fmla="*/ 147 h 280"/>
                    <a:gd name="T52" fmla="*/ 56 w 280"/>
                    <a:gd name="T53" fmla="*/ 113 h 280"/>
                    <a:gd name="T54" fmla="*/ 54 w 280"/>
                    <a:gd name="T55" fmla="*/ 109 h 280"/>
                    <a:gd name="T56" fmla="*/ 27 w 280"/>
                    <a:gd name="T57" fmla="*/ 94 h 280"/>
                    <a:gd name="T58" fmla="*/ 20 w 280"/>
                    <a:gd name="T59" fmla="*/ 95 h 280"/>
                    <a:gd name="T60" fmla="*/ 22 w 280"/>
                    <a:gd name="T61" fmla="*/ 102 h 280"/>
                    <a:gd name="T62" fmla="*/ 46 w 280"/>
                    <a:gd name="T63" fmla="*/ 116 h 280"/>
                    <a:gd name="T64" fmla="*/ 46 w 280"/>
                    <a:gd name="T65" fmla="*/ 148 h 280"/>
                    <a:gd name="T66" fmla="*/ 11 w 280"/>
                    <a:gd name="T67" fmla="*/ 155 h 280"/>
                    <a:gd name="T68" fmla="*/ 10 w 280"/>
                    <a:gd name="T69" fmla="*/ 156 h 280"/>
                    <a:gd name="T70" fmla="*/ 10 w 280"/>
                    <a:gd name="T71" fmla="*/ 10 h 280"/>
                    <a:gd name="T72" fmla="*/ 270 w 280"/>
                    <a:gd name="T73" fmla="*/ 10 h 280"/>
                    <a:gd name="T74" fmla="*/ 268 w 280"/>
                    <a:gd name="T75" fmla="*/ 115 h 280"/>
                    <a:gd name="T76" fmla="*/ 46 w 280"/>
                    <a:gd name="T77" fmla="*/ 229 h 280"/>
                    <a:gd name="T78" fmla="*/ 22 w 280"/>
                    <a:gd name="T79" fmla="*/ 182 h 280"/>
                    <a:gd name="T80" fmla="*/ 13 w 280"/>
                    <a:gd name="T81" fmla="*/ 165 h 280"/>
                    <a:gd name="T82" fmla="*/ 268 w 280"/>
                    <a:gd name="T83" fmla="*/ 115 h 280"/>
                    <a:gd name="T84" fmla="*/ 128 w 280"/>
                    <a:gd name="T85" fmla="*/ 132 h 280"/>
                    <a:gd name="T86" fmla="*/ 71 w 280"/>
                    <a:gd name="T87" fmla="*/ 144 h 280"/>
                    <a:gd name="T88" fmla="*/ 71 w 280"/>
                    <a:gd name="T89" fmla="*/ 116 h 280"/>
                    <a:gd name="T90" fmla="*/ 99 w 280"/>
                    <a:gd name="T91" fmla="*/ 100 h 280"/>
                    <a:gd name="T92" fmla="*/ 128 w 280"/>
                    <a:gd name="T93" fmla="*/ 116 h 280"/>
                    <a:gd name="T94" fmla="*/ 128 w 280"/>
                    <a:gd name="T95" fmla="*/ 132 h 280"/>
                    <a:gd name="T96" fmla="*/ 210 w 280"/>
                    <a:gd name="T97" fmla="*/ 116 h 280"/>
                    <a:gd name="T98" fmla="*/ 153 w 280"/>
                    <a:gd name="T99" fmla="*/ 127 h 280"/>
                    <a:gd name="T100" fmla="*/ 153 w 280"/>
                    <a:gd name="T101" fmla="*/ 116 h 280"/>
                    <a:gd name="T102" fmla="*/ 181 w 280"/>
                    <a:gd name="T103" fmla="*/ 100 h 280"/>
                    <a:gd name="T104" fmla="*/ 210 w 280"/>
                    <a:gd name="T105" fmla="*/ 116 h 280"/>
                    <a:gd name="T106" fmla="*/ 10 w 280"/>
                    <a:gd name="T107" fmla="*/ 270 h 280"/>
                    <a:gd name="T108" fmla="*/ 10 w 280"/>
                    <a:gd name="T109" fmla="*/ 182 h 280"/>
                    <a:gd name="T110" fmla="*/ 13 w 280"/>
                    <a:gd name="T111" fmla="*/ 187 h 280"/>
                    <a:gd name="T112" fmla="*/ 37 w 280"/>
                    <a:gd name="T113" fmla="*/ 234 h 280"/>
                    <a:gd name="T114" fmla="*/ 46 w 280"/>
                    <a:gd name="T115" fmla="*/ 239 h 280"/>
                    <a:gd name="T116" fmla="*/ 51 w 280"/>
                    <a:gd name="T117" fmla="*/ 238 h 280"/>
                    <a:gd name="T118" fmla="*/ 270 w 280"/>
                    <a:gd name="T119" fmla="*/ 125 h 280"/>
                    <a:gd name="T120" fmla="*/ 270 w 280"/>
                    <a:gd name="T121" fmla="*/ 270 h 280"/>
                    <a:gd name="T122" fmla="*/ 10 w 280"/>
                    <a:gd name="T123" fmla="*/ 27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80" h="280">
                      <a:moveTo>
                        <a:pt x="0" y="0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  <a:moveTo>
                        <a:pt x="270" y="10"/>
                      </a:moveTo>
                      <a:cubicBezTo>
                        <a:pt x="270" y="105"/>
                        <a:pt x="270" y="105"/>
                        <a:pt x="270" y="105"/>
                      </a:cubicBezTo>
                      <a:cubicBezTo>
                        <a:pt x="270" y="105"/>
                        <a:pt x="269" y="105"/>
                        <a:pt x="268" y="105"/>
                      </a:cubicBezTo>
                      <a:cubicBezTo>
                        <a:pt x="268" y="105"/>
                        <a:pt x="267" y="105"/>
                        <a:pt x="266" y="105"/>
                      </a:cubicBezTo>
                      <a:cubicBezTo>
                        <a:pt x="220" y="114"/>
                        <a:pt x="220" y="114"/>
                        <a:pt x="220" y="114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1"/>
                        <a:pt x="219" y="110"/>
                        <a:pt x="218" y="109"/>
                      </a:cubicBezTo>
                      <a:cubicBezTo>
                        <a:pt x="184" y="90"/>
                        <a:pt x="184" y="90"/>
                        <a:pt x="184" y="90"/>
                      </a:cubicBezTo>
                      <a:cubicBezTo>
                        <a:pt x="182" y="89"/>
                        <a:pt x="181" y="89"/>
                        <a:pt x="179" y="9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4" y="110"/>
                        <a:pt x="143" y="111"/>
                        <a:pt x="143" y="113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13"/>
                        <a:pt x="138" y="113"/>
                        <a:pt x="138" y="113"/>
                      </a:cubicBezTo>
                      <a:cubicBezTo>
                        <a:pt x="138" y="111"/>
                        <a:pt x="137" y="110"/>
                        <a:pt x="136" y="109"/>
                      </a:cubicBezTo>
                      <a:cubicBezTo>
                        <a:pt x="102" y="90"/>
                        <a:pt x="102" y="90"/>
                        <a:pt x="102" y="90"/>
                      </a:cubicBezTo>
                      <a:cubicBezTo>
                        <a:pt x="100" y="89"/>
                        <a:pt x="99" y="89"/>
                        <a:pt x="97" y="90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2" y="110"/>
                        <a:pt x="61" y="111"/>
                        <a:pt x="61" y="113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ubicBezTo>
                        <a:pt x="56" y="147"/>
                        <a:pt x="56" y="147"/>
                        <a:pt x="56" y="147"/>
                      </a:cubicBezTo>
                      <a:cubicBezTo>
                        <a:pt x="56" y="113"/>
                        <a:pt x="56" y="113"/>
                        <a:pt x="56" y="113"/>
                      </a:cubicBezTo>
                      <a:cubicBezTo>
                        <a:pt x="56" y="111"/>
                        <a:pt x="55" y="110"/>
                        <a:pt x="54" y="109"/>
                      </a:cubicBezTo>
                      <a:cubicBezTo>
                        <a:pt x="27" y="94"/>
                        <a:pt x="27" y="94"/>
                        <a:pt x="27" y="94"/>
                      </a:cubicBezTo>
                      <a:cubicBezTo>
                        <a:pt x="25" y="92"/>
                        <a:pt x="22" y="93"/>
                        <a:pt x="20" y="95"/>
                      </a:cubicBezTo>
                      <a:cubicBezTo>
                        <a:pt x="19" y="98"/>
                        <a:pt x="20" y="101"/>
                        <a:pt x="22" y="102"/>
                      </a:cubicBezTo>
                      <a:cubicBezTo>
                        <a:pt x="46" y="116"/>
                        <a:pt x="46" y="116"/>
                        <a:pt x="46" y="116"/>
                      </a:cubicBezTo>
                      <a:cubicBezTo>
                        <a:pt x="46" y="148"/>
                        <a:pt x="46" y="148"/>
                        <a:pt x="46" y="148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1" y="155"/>
                        <a:pt x="11" y="156"/>
                        <a:pt x="10" y="156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lnTo>
                        <a:pt x="270" y="10"/>
                      </a:lnTo>
                      <a:close/>
                      <a:moveTo>
                        <a:pt x="268" y="115"/>
                      </a:moveTo>
                      <a:cubicBezTo>
                        <a:pt x="46" y="229"/>
                        <a:pt x="46" y="229"/>
                        <a:pt x="46" y="229"/>
                      </a:cubicBezTo>
                      <a:cubicBezTo>
                        <a:pt x="46" y="229"/>
                        <a:pt x="32" y="201"/>
                        <a:pt x="22" y="182"/>
                      </a:cubicBezTo>
                      <a:cubicBezTo>
                        <a:pt x="17" y="173"/>
                        <a:pt x="13" y="165"/>
                        <a:pt x="13" y="165"/>
                      </a:cubicBezTo>
                      <a:lnTo>
                        <a:pt x="268" y="115"/>
                      </a:lnTo>
                      <a:close/>
                      <a:moveTo>
                        <a:pt x="128" y="132"/>
                      </a:moveTo>
                      <a:cubicBezTo>
                        <a:pt x="71" y="144"/>
                        <a:pt x="71" y="144"/>
                        <a:pt x="71" y="144"/>
                      </a:cubicBezTo>
                      <a:cubicBezTo>
                        <a:pt x="71" y="116"/>
                        <a:pt x="71" y="116"/>
                        <a:pt x="71" y="116"/>
                      </a:cubicBezTo>
                      <a:cubicBezTo>
                        <a:pt x="99" y="100"/>
                        <a:pt x="99" y="100"/>
                        <a:pt x="99" y="100"/>
                      </a:cubicBezTo>
                      <a:cubicBezTo>
                        <a:pt x="128" y="116"/>
                        <a:pt x="128" y="116"/>
                        <a:pt x="128" y="116"/>
                      </a:cubicBezTo>
                      <a:lnTo>
                        <a:pt x="128" y="132"/>
                      </a:lnTo>
                      <a:close/>
                      <a:moveTo>
                        <a:pt x="210" y="116"/>
                      </a:move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210" y="116"/>
                        <a:pt x="210" y="116"/>
                        <a:pt x="210" y="116"/>
                      </a:cubicBezTo>
                      <a:close/>
                      <a:moveTo>
                        <a:pt x="10" y="270"/>
                      </a:moveTo>
                      <a:cubicBezTo>
                        <a:pt x="10" y="182"/>
                        <a:pt x="10" y="182"/>
                        <a:pt x="10" y="182"/>
                      </a:cubicBezTo>
                      <a:cubicBezTo>
                        <a:pt x="13" y="187"/>
                        <a:pt x="13" y="187"/>
                        <a:pt x="13" y="187"/>
                      </a:cubicBezTo>
                      <a:cubicBezTo>
                        <a:pt x="37" y="234"/>
                        <a:pt x="37" y="234"/>
                        <a:pt x="37" y="234"/>
                      </a:cubicBezTo>
                      <a:cubicBezTo>
                        <a:pt x="39" y="237"/>
                        <a:pt x="43" y="239"/>
                        <a:pt x="46" y="239"/>
                      </a:cubicBezTo>
                      <a:cubicBezTo>
                        <a:pt x="48" y="239"/>
                        <a:pt x="49" y="239"/>
                        <a:pt x="51" y="238"/>
                      </a:cubicBezTo>
                      <a:cubicBezTo>
                        <a:pt x="270" y="125"/>
                        <a:pt x="270" y="125"/>
                        <a:pt x="270" y="125"/>
                      </a:cubicBezTo>
                      <a:cubicBezTo>
                        <a:pt x="270" y="270"/>
                        <a:pt x="270" y="270"/>
                        <a:pt x="270" y="270"/>
                      </a:cubicBezTo>
                      <a:lnTo>
                        <a:pt x="10" y="2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2" name="Freeform 399"/>
                <p:cNvSpPr>
                  <a:spLocks noEditPoints="1"/>
                </p:cNvSpPr>
                <p:nvPr/>
              </p:nvSpPr>
              <p:spPr bwMode="gray">
                <a:xfrm>
                  <a:off x="-677862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3" name="Freeform 400"/>
                <p:cNvSpPr>
                  <a:spLocks noEditPoints="1"/>
                </p:cNvSpPr>
                <p:nvPr/>
              </p:nvSpPr>
              <p:spPr bwMode="gray">
                <a:xfrm>
                  <a:off x="-7086601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8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8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8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8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8" y="76"/>
                        <a:pt x="38" y="76"/>
                        <a:pt x="38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4" name="Freeform 401"/>
                <p:cNvSpPr>
                  <a:spLocks noEditPoints="1"/>
                </p:cNvSpPr>
                <p:nvPr/>
              </p:nvSpPr>
              <p:spPr bwMode="gray">
                <a:xfrm>
                  <a:off x="-7394576" y="3808413"/>
                  <a:ext cx="288925" cy="327025"/>
                </a:xfrm>
                <a:custGeom>
                  <a:avLst/>
                  <a:gdLst>
                    <a:gd name="T0" fmla="*/ 2 w 77"/>
                    <a:gd name="T1" fmla="*/ 67 h 87"/>
                    <a:gd name="T2" fmla="*/ 36 w 77"/>
                    <a:gd name="T3" fmla="*/ 86 h 87"/>
                    <a:gd name="T4" fmla="*/ 39 w 77"/>
                    <a:gd name="T5" fmla="*/ 87 h 87"/>
                    <a:gd name="T6" fmla="*/ 41 w 77"/>
                    <a:gd name="T7" fmla="*/ 86 h 87"/>
                    <a:gd name="T8" fmla="*/ 75 w 77"/>
                    <a:gd name="T9" fmla="*/ 67 h 87"/>
                    <a:gd name="T10" fmla="*/ 77 w 77"/>
                    <a:gd name="T11" fmla="*/ 63 h 87"/>
                    <a:gd name="T12" fmla="*/ 77 w 77"/>
                    <a:gd name="T13" fmla="*/ 24 h 87"/>
                    <a:gd name="T14" fmla="*/ 75 w 77"/>
                    <a:gd name="T15" fmla="*/ 20 h 87"/>
                    <a:gd name="T16" fmla="*/ 41 w 77"/>
                    <a:gd name="T17" fmla="*/ 0 h 87"/>
                    <a:gd name="T18" fmla="*/ 36 w 77"/>
                    <a:gd name="T19" fmla="*/ 0 h 87"/>
                    <a:gd name="T20" fmla="*/ 2 w 77"/>
                    <a:gd name="T21" fmla="*/ 20 h 87"/>
                    <a:gd name="T22" fmla="*/ 0 w 77"/>
                    <a:gd name="T23" fmla="*/ 24 h 87"/>
                    <a:gd name="T24" fmla="*/ 0 w 77"/>
                    <a:gd name="T25" fmla="*/ 63 h 87"/>
                    <a:gd name="T26" fmla="*/ 2 w 77"/>
                    <a:gd name="T27" fmla="*/ 67 h 87"/>
                    <a:gd name="T28" fmla="*/ 10 w 77"/>
                    <a:gd name="T29" fmla="*/ 27 h 87"/>
                    <a:gd name="T30" fmla="*/ 39 w 77"/>
                    <a:gd name="T31" fmla="*/ 11 h 87"/>
                    <a:gd name="T32" fmla="*/ 67 w 77"/>
                    <a:gd name="T33" fmla="*/ 27 h 87"/>
                    <a:gd name="T34" fmla="*/ 67 w 77"/>
                    <a:gd name="T35" fmla="*/ 60 h 87"/>
                    <a:gd name="T36" fmla="*/ 39 w 77"/>
                    <a:gd name="T37" fmla="*/ 76 h 87"/>
                    <a:gd name="T38" fmla="*/ 10 w 77"/>
                    <a:gd name="T39" fmla="*/ 60 h 87"/>
                    <a:gd name="T40" fmla="*/ 10 w 77"/>
                    <a:gd name="T41" fmla="*/ 2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" h="87">
                      <a:moveTo>
                        <a:pt x="2" y="67"/>
                      </a:move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8" y="87"/>
                        <a:pt x="39" y="87"/>
                      </a:cubicBezTo>
                      <a:cubicBezTo>
                        <a:pt x="39" y="87"/>
                        <a:pt x="40" y="87"/>
                        <a:pt x="41" y="86"/>
                      </a:cubicBezTo>
                      <a:cubicBezTo>
                        <a:pt x="75" y="67"/>
                        <a:pt x="75" y="67"/>
                        <a:pt x="75" y="67"/>
                      </a:cubicBezTo>
                      <a:cubicBezTo>
                        <a:pt x="76" y="66"/>
                        <a:pt x="77" y="64"/>
                        <a:pt x="77" y="63"/>
                      </a:cubicBezTo>
                      <a:cubicBezTo>
                        <a:pt x="77" y="24"/>
                        <a:pt x="77" y="24"/>
                        <a:pt x="77" y="24"/>
                      </a:cubicBezTo>
                      <a:cubicBezTo>
                        <a:pt x="77" y="22"/>
                        <a:pt x="76" y="21"/>
                        <a:pt x="75" y="2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9" y="0"/>
                        <a:pt x="38" y="0"/>
                        <a:pt x="36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0" y="22"/>
                        <a:pt x="0" y="24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4"/>
                        <a:pt x="1" y="66"/>
                        <a:pt x="2" y="67"/>
                      </a:cubicBezTo>
                      <a:close/>
                      <a:moveTo>
                        <a:pt x="10" y="27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67" y="27"/>
                        <a:pt x="67" y="27"/>
                        <a:pt x="67" y="27"/>
                      </a:cubicBezTo>
                      <a:cubicBezTo>
                        <a:pt x="67" y="60"/>
                        <a:pt x="67" y="60"/>
                        <a:pt x="67" y="60"/>
                      </a:cubicBezTo>
                      <a:cubicBezTo>
                        <a:pt x="39" y="76"/>
                        <a:pt x="39" y="76"/>
                        <a:pt x="39" y="76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0" name="Group 49"/>
            <p:cNvGrpSpPr/>
            <p:nvPr/>
          </p:nvGrpSpPr>
          <p:grpSpPr bwMode="gray">
            <a:xfrm>
              <a:off x="3401562" y="4944062"/>
              <a:ext cx="1171704" cy="1239222"/>
              <a:chOff x="4736091" y="1261872"/>
              <a:chExt cx="1353312" cy="1560069"/>
            </a:xfrm>
          </p:grpSpPr>
          <p:sp>
            <p:nvSpPr>
              <p:cNvPr id="51" name="Freeform 102"/>
              <p:cNvSpPr>
                <a:spLocks noChangeAspect="1"/>
              </p:cNvSpPr>
              <p:nvPr/>
            </p:nvSpPr>
            <p:spPr bwMode="gray">
              <a:xfrm>
                <a:off x="4736091" y="1261872"/>
                <a:ext cx="1353312" cy="1560069"/>
              </a:xfrm>
              <a:custGeom>
                <a:avLst/>
                <a:gdLst>
                  <a:gd name="T0" fmla="*/ 1008 w 1008"/>
                  <a:gd name="T1" fmla="*/ 872 h 1162"/>
                  <a:gd name="T2" fmla="*/ 505 w 1008"/>
                  <a:gd name="T3" fmla="*/ 1162 h 1162"/>
                  <a:gd name="T4" fmla="*/ 0 w 1008"/>
                  <a:gd name="T5" fmla="*/ 872 h 1162"/>
                  <a:gd name="T6" fmla="*/ 0 w 1008"/>
                  <a:gd name="T7" fmla="*/ 291 h 1162"/>
                  <a:gd name="T8" fmla="*/ 505 w 1008"/>
                  <a:gd name="T9" fmla="*/ 0 h 1162"/>
                  <a:gd name="T10" fmla="*/ 1008 w 1008"/>
                  <a:gd name="T11" fmla="*/ 291 h 1162"/>
                  <a:gd name="T12" fmla="*/ 1008 w 1008"/>
                  <a:gd name="T13" fmla="*/ 87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1162">
                    <a:moveTo>
                      <a:pt x="1008" y="872"/>
                    </a:moveTo>
                    <a:lnTo>
                      <a:pt x="505" y="1162"/>
                    </a:lnTo>
                    <a:lnTo>
                      <a:pt x="0" y="872"/>
                    </a:lnTo>
                    <a:lnTo>
                      <a:pt x="0" y="291"/>
                    </a:lnTo>
                    <a:lnTo>
                      <a:pt x="505" y="0"/>
                    </a:lnTo>
                    <a:lnTo>
                      <a:pt x="1008" y="291"/>
                    </a:lnTo>
                    <a:lnTo>
                      <a:pt x="1008" y="87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>
                <a:solidFill>
                  <a:schemeClr val="bg1">
                    <a:lumMod val="10000"/>
                    <a:lumOff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640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 bwMode="gray">
              <a:xfrm>
                <a:off x="5106617" y="2148840"/>
                <a:ext cx="612261" cy="266896"/>
                <a:chOff x="932656" y="7942263"/>
                <a:chExt cx="3951288" cy="1722437"/>
              </a:xfrm>
            </p:grpSpPr>
            <p:grpSp>
              <p:nvGrpSpPr>
                <p:cNvPr id="56" name="Group 55"/>
                <p:cNvGrpSpPr/>
                <p:nvPr/>
              </p:nvGrpSpPr>
              <p:grpSpPr bwMode="gray">
                <a:xfrm>
                  <a:off x="932656" y="7942263"/>
                  <a:ext cx="3951288" cy="657225"/>
                  <a:chOff x="947738" y="7942263"/>
                  <a:chExt cx="3951288" cy="657225"/>
                </a:xfrm>
                <a:solidFill>
                  <a:schemeClr val="bg2"/>
                </a:solidFill>
              </p:grpSpPr>
              <p:sp>
                <p:nvSpPr>
                  <p:cNvPr id="62" name="Freeform 328"/>
                  <p:cNvSpPr>
                    <a:spLocks/>
                  </p:cNvSpPr>
                  <p:nvPr/>
                </p:nvSpPr>
                <p:spPr bwMode="gray">
                  <a:xfrm>
                    <a:off x="947738" y="7942263"/>
                    <a:ext cx="463550" cy="657225"/>
                  </a:xfrm>
                  <a:custGeom>
                    <a:avLst/>
                    <a:gdLst>
                      <a:gd name="T0" fmla="*/ 3 w 124"/>
                      <a:gd name="T1" fmla="*/ 163 h 175"/>
                      <a:gd name="T2" fmla="*/ 6 w 124"/>
                      <a:gd name="T3" fmla="*/ 131 h 175"/>
                      <a:gd name="T4" fmla="*/ 59 w 124"/>
                      <a:gd name="T5" fmla="*/ 148 h 175"/>
                      <a:gd name="T6" fmla="*/ 92 w 124"/>
                      <a:gd name="T7" fmla="*/ 127 h 175"/>
                      <a:gd name="T8" fmla="*/ 52 w 124"/>
                      <a:gd name="T9" fmla="*/ 96 h 175"/>
                      <a:gd name="T10" fmla="*/ 0 w 124"/>
                      <a:gd name="T11" fmla="*/ 50 h 175"/>
                      <a:gd name="T12" fmla="*/ 61 w 124"/>
                      <a:gd name="T13" fmla="*/ 0 h 175"/>
                      <a:gd name="T14" fmla="*/ 114 w 124"/>
                      <a:gd name="T15" fmla="*/ 13 h 175"/>
                      <a:gd name="T16" fmla="*/ 112 w 124"/>
                      <a:gd name="T17" fmla="*/ 42 h 175"/>
                      <a:gd name="T18" fmla="*/ 63 w 124"/>
                      <a:gd name="T19" fmla="*/ 27 h 175"/>
                      <a:gd name="T20" fmla="*/ 30 w 124"/>
                      <a:gd name="T21" fmla="*/ 47 h 175"/>
                      <a:gd name="T22" fmla="*/ 64 w 124"/>
                      <a:gd name="T23" fmla="*/ 72 h 175"/>
                      <a:gd name="T24" fmla="*/ 124 w 124"/>
                      <a:gd name="T25" fmla="*/ 127 h 175"/>
                      <a:gd name="T26" fmla="*/ 58 w 124"/>
                      <a:gd name="T27" fmla="*/ 175 h 175"/>
                      <a:gd name="T28" fmla="*/ 3 w 124"/>
                      <a:gd name="T29" fmla="*/ 163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4" h="175">
                        <a:moveTo>
                          <a:pt x="3" y="163"/>
                        </a:moveTo>
                        <a:cubicBezTo>
                          <a:pt x="6" y="131"/>
                          <a:pt x="6" y="131"/>
                          <a:pt x="6" y="131"/>
                        </a:cubicBezTo>
                        <a:cubicBezTo>
                          <a:pt x="16" y="139"/>
                          <a:pt x="35" y="148"/>
                          <a:pt x="59" y="148"/>
                        </a:cubicBezTo>
                        <a:cubicBezTo>
                          <a:pt x="78" y="148"/>
                          <a:pt x="92" y="143"/>
                          <a:pt x="92" y="127"/>
                        </a:cubicBezTo>
                        <a:cubicBezTo>
                          <a:pt x="92" y="110"/>
                          <a:pt x="73" y="103"/>
                          <a:pt x="52" y="96"/>
                        </a:cubicBezTo>
                        <a:cubicBezTo>
                          <a:pt x="27" y="88"/>
                          <a:pt x="0" y="79"/>
                          <a:pt x="0" y="50"/>
                        </a:cubicBezTo>
                        <a:cubicBezTo>
                          <a:pt x="0" y="28"/>
                          <a:pt x="16" y="0"/>
                          <a:pt x="61" y="0"/>
                        </a:cubicBezTo>
                        <a:cubicBezTo>
                          <a:pt x="84" y="0"/>
                          <a:pt x="106" y="7"/>
                          <a:pt x="114" y="13"/>
                        </a:cubicBezTo>
                        <a:cubicBezTo>
                          <a:pt x="112" y="42"/>
                          <a:pt x="112" y="42"/>
                          <a:pt x="112" y="42"/>
                        </a:cubicBezTo>
                        <a:cubicBezTo>
                          <a:pt x="94" y="32"/>
                          <a:pt x="79" y="27"/>
                          <a:pt x="63" y="27"/>
                        </a:cubicBezTo>
                        <a:cubicBezTo>
                          <a:pt x="48" y="27"/>
                          <a:pt x="30" y="31"/>
                          <a:pt x="30" y="47"/>
                        </a:cubicBezTo>
                        <a:cubicBezTo>
                          <a:pt x="30" y="61"/>
                          <a:pt x="46" y="66"/>
                          <a:pt x="64" y="72"/>
                        </a:cubicBezTo>
                        <a:cubicBezTo>
                          <a:pt x="91" y="80"/>
                          <a:pt x="124" y="90"/>
                          <a:pt x="124" y="127"/>
                        </a:cubicBezTo>
                        <a:cubicBezTo>
                          <a:pt x="124" y="145"/>
                          <a:pt x="115" y="175"/>
                          <a:pt x="58" y="175"/>
                        </a:cubicBezTo>
                        <a:cubicBezTo>
                          <a:pt x="33" y="175"/>
                          <a:pt x="13" y="169"/>
                          <a:pt x="3" y="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3" name="Rectangle 329"/>
                  <p:cNvSpPr>
                    <a:spLocks noChangeArrowheads="1"/>
                  </p:cNvSpPr>
                  <p:nvPr/>
                </p:nvSpPr>
                <p:spPr bwMode="gray">
                  <a:xfrm>
                    <a:off x="1719263" y="7953375"/>
                    <a:ext cx="109538" cy="6302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4" name="Freeform 330"/>
                  <p:cNvSpPr>
                    <a:spLocks/>
                  </p:cNvSpPr>
                  <p:nvPr/>
                </p:nvSpPr>
                <p:spPr bwMode="gray">
                  <a:xfrm>
                    <a:off x="2173288" y="7953375"/>
                    <a:ext cx="495300" cy="630237"/>
                  </a:xfrm>
                  <a:custGeom>
                    <a:avLst/>
                    <a:gdLst>
                      <a:gd name="T0" fmla="*/ 258 w 312"/>
                      <a:gd name="T1" fmla="*/ 397 h 397"/>
                      <a:gd name="T2" fmla="*/ 66 w 312"/>
                      <a:gd name="T3" fmla="*/ 114 h 397"/>
                      <a:gd name="T4" fmla="*/ 66 w 312"/>
                      <a:gd name="T5" fmla="*/ 397 h 397"/>
                      <a:gd name="T6" fmla="*/ 0 w 312"/>
                      <a:gd name="T7" fmla="*/ 397 h 397"/>
                      <a:gd name="T8" fmla="*/ 0 w 312"/>
                      <a:gd name="T9" fmla="*/ 0 h 397"/>
                      <a:gd name="T10" fmla="*/ 69 w 312"/>
                      <a:gd name="T11" fmla="*/ 0 h 397"/>
                      <a:gd name="T12" fmla="*/ 246 w 312"/>
                      <a:gd name="T13" fmla="*/ 270 h 397"/>
                      <a:gd name="T14" fmla="*/ 246 w 312"/>
                      <a:gd name="T15" fmla="*/ 0 h 397"/>
                      <a:gd name="T16" fmla="*/ 312 w 312"/>
                      <a:gd name="T17" fmla="*/ 0 h 397"/>
                      <a:gd name="T18" fmla="*/ 312 w 312"/>
                      <a:gd name="T19" fmla="*/ 397 h 397"/>
                      <a:gd name="T20" fmla="*/ 258 w 312"/>
                      <a:gd name="T21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2" h="397">
                        <a:moveTo>
                          <a:pt x="258" y="397"/>
                        </a:moveTo>
                        <a:lnTo>
                          <a:pt x="66" y="114"/>
                        </a:lnTo>
                        <a:lnTo>
                          <a:pt x="66" y="397"/>
                        </a:lnTo>
                        <a:lnTo>
                          <a:pt x="0" y="397"/>
                        </a:lnTo>
                        <a:lnTo>
                          <a:pt x="0" y="0"/>
                        </a:lnTo>
                        <a:lnTo>
                          <a:pt x="69" y="0"/>
                        </a:lnTo>
                        <a:lnTo>
                          <a:pt x="246" y="270"/>
                        </a:lnTo>
                        <a:lnTo>
                          <a:pt x="246" y="0"/>
                        </a:lnTo>
                        <a:lnTo>
                          <a:pt x="312" y="0"/>
                        </a:lnTo>
                        <a:lnTo>
                          <a:pt x="312" y="397"/>
                        </a:lnTo>
                        <a:lnTo>
                          <a:pt x="258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5" name="Freeform 331"/>
                  <p:cNvSpPr>
                    <a:spLocks/>
                  </p:cNvSpPr>
                  <p:nvPr/>
                </p:nvSpPr>
                <p:spPr bwMode="gray">
                  <a:xfrm>
                    <a:off x="2982913" y="7942263"/>
                    <a:ext cx="522288" cy="657225"/>
                  </a:xfrm>
                  <a:custGeom>
                    <a:avLst/>
                    <a:gdLst>
                      <a:gd name="T0" fmla="*/ 0 w 139"/>
                      <a:gd name="T1" fmla="*/ 87 h 175"/>
                      <a:gd name="T2" fmla="*/ 84 w 139"/>
                      <a:gd name="T3" fmla="*/ 0 h 175"/>
                      <a:gd name="T4" fmla="*/ 134 w 139"/>
                      <a:gd name="T5" fmla="*/ 10 h 175"/>
                      <a:gd name="T6" fmla="*/ 131 w 139"/>
                      <a:gd name="T7" fmla="*/ 36 h 175"/>
                      <a:gd name="T8" fmla="*/ 84 w 139"/>
                      <a:gd name="T9" fmla="*/ 27 h 175"/>
                      <a:gd name="T10" fmla="*/ 31 w 139"/>
                      <a:gd name="T11" fmla="*/ 87 h 175"/>
                      <a:gd name="T12" fmla="*/ 87 w 139"/>
                      <a:gd name="T13" fmla="*/ 148 h 175"/>
                      <a:gd name="T14" fmla="*/ 111 w 139"/>
                      <a:gd name="T15" fmla="*/ 145 h 175"/>
                      <a:gd name="T16" fmla="*/ 111 w 139"/>
                      <a:gd name="T17" fmla="*/ 111 h 175"/>
                      <a:gd name="T18" fmla="*/ 90 w 139"/>
                      <a:gd name="T19" fmla="*/ 111 h 175"/>
                      <a:gd name="T20" fmla="*/ 90 w 139"/>
                      <a:gd name="T21" fmla="*/ 87 h 175"/>
                      <a:gd name="T22" fmla="*/ 139 w 139"/>
                      <a:gd name="T23" fmla="*/ 87 h 175"/>
                      <a:gd name="T24" fmla="*/ 139 w 139"/>
                      <a:gd name="T25" fmla="*/ 162 h 175"/>
                      <a:gd name="T26" fmla="*/ 82 w 139"/>
                      <a:gd name="T27" fmla="*/ 175 h 175"/>
                      <a:gd name="T28" fmla="*/ 0 w 139"/>
                      <a:gd name="T29" fmla="*/ 87 h 1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9" h="175">
                        <a:moveTo>
                          <a:pt x="0" y="87"/>
                        </a:moveTo>
                        <a:cubicBezTo>
                          <a:pt x="0" y="34"/>
                          <a:pt x="34" y="0"/>
                          <a:pt x="84" y="0"/>
                        </a:cubicBezTo>
                        <a:cubicBezTo>
                          <a:pt x="100" y="0"/>
                          <a:pt x="121" y="4"/>
                          <a:pt x="134" y="10"/>
                        </a:cubicBezTo>
                        <a:cubicBezTo>
                          <a:pt x="131" y="36"/>
                          <a:pt x="131" y="36"/>
                          <a:pt x="131" y="36"/>
                        </a:cubicBezTo>
                        <a:cubicBezTo>
                          <a:pt x="118" y="31"/>
                          <a:pt x="99" y="27"/>
                          <a:pt x="84" y="27"/>
                        </a:cubicBezTo>
                        <a:cubicBezTo>
                          <a:pt x="47" y="27"/>
                          <a:pt x="31" y="53"/>
                          <a:pt x="31" y="87"/>
                        </a:cubicBezTo>
                        <a:cubicBezTo>
                          <a:pt x="31" y="122"/>
                          <a:pt x="49" y="148"/>
                          <a:pt x="87" y="148"/>
                        </a:cubicBezTo>
                        <a:cubicBezTo>
                          <a:pt x="94" y="148"/>
                          <a:pt x="103" y="147"/>
                          <a:pt x="111" y="145"/>
                        </a:cubicBezTo>
                        <a:cubicBezTo>
                          <a:pt x="111" y="111"/>
                          <a:pt x="111" y="111"/>
                          <a:pt x="111" y="111"/>
                        </a:cubicBezTo>
                        <a:cubicBezTo>
                          <a:pt x="90" y="111"/>
                          <a:pt x="90" y="111"/>
                          <a:pt x="90" y="111"/>
                        </a:cubicBezTo>
                        <a:cubicBezTo>
                          <a:pt x="90" y="87"/>
                          <a:pt x="90" y="87"/>
                          <a:pt x="90" y="87"/>
                        </a:cubicBezTo>
                        <a:cubicBezTo>
                          <a:pt x="139" y="87"/>
                          <a:pt x="139" y="87"/>
                          <a:pt x="139" y="87"/>
                        </a:cubicBezTo>
                        <a:cubicBezTo>
                          <a:pt x="139" y="162"/>
                          <a:pt x="139" y="162"/>
                          <a:pt x="139" y="162"/>
                        </a:cubicBezTo>
                        <a:cubicBezTo>
                          <a:pt x="127" y="169"/>
                          <a:pt x="101" y="175"/>
                          <a:pt x="82" y="175"/>
                        </a:cubicBezTo>
                        <a:cubicBezTo>
                          <a:pt x="35" y="175"/>
                          <a:pt x="0" y="140"/>
                          <a:pt x="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6" name="Freeform 332"/>
                  <p:cNvSpPr>
                    <a:spLocks/>
                  </p:cNvSpPr>
                  <p:nvPr/>
                </p:nvSpPr>
                <p:spPr bwMode="gray">
                  <a:xfrm>
                    <a:off x="3835400" y="7953375"/>
                    <a:ext cx="374650" cy="630237"/>
                  </a:xfrm>
                  <a:custGeom>
                    <a:avLst/>
                    <a:gdLst>
                      <a:gd name="T0" fmla="*/ 0 w 236"/>
                      <a:gd name="T1" fmla="*/ 397 h 397"/>
                      <a:gd name="T2" fmla="*/ 0 w 236"/>
                      <a:gd name="T3" fmla="*/ 0 h 397"/>
                      <a:gd name="T4" fmla="*/ 68 w 236"/>
                      <a:gd name="T5" fmla="*/ 0 h 397"/>
                      <a:gd name="T6" fmla="*/ 68 w 236"/>
                      <a:gd name="T7" fmla="*/ 336 h 397"/>
                      <a:gd name="T8" fmla="*/ 236 w 236"/>
                      <a:gd name="T9" fmla="*/ 336 h 397"/>
                      <a:gd name="T10" fmla="*/ 236 w 236"/>
                      <a:gd name="T11" fmla="*/ 397 h 397"/>
                      <a:gd name="T12" fmla="*/ 0 w 236"/>
                      <a:gd name="T13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6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68" y="0"/>
                        </a:lnTo>
                        <a:lnTo>
                          <a:pt x="68" y="336"/>
                        </a:lnTo>
                        <a:lnTo>
                          <a:pt x="236" y="336"/>
                        </a:lnTo>
                        <a:lnTo>
                          <a:pt x="236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7" name="Freeform 333"/>
                  <p:cNvSpPr>
                    <a:spLocks/>
                  </p:cNvSpPr>
                  <p:nvPr/>
                </p:nvSpPr>
                <p:spPr bwMode="gray">
                  <a:xfrm>
                    <a:off x="4494213" y="7953375"/>
                    <a:ext cx="404813" cy="630237"/>
                  </a:xfrm>
                  <a:custGeom>
                    <a:avLst/>
                    <a:gdLst>
                      <a:gd name="T0" fmla="*/ 0 w 255"/>
                      <a:gd name="T1" fmla="*/ 397 h 397"/>
                      <a:gd name="T2" fmla="*/ 0 w 255"/>
                      <a:gd name="T3" fmla="*/ 0 h 397"/>
                      <a:gd name="T4" fmla="*/ 251 w 255"/>
                      <a:gd name="T5" fmla="*/ 0 h 397"/>
                      <a:gd name="T6" fmla="*/ 251 w 255"/>
                      <a:gd name="T7" fmla="*/ 64 h 397"/>
                      <a:gd name="T8" fmla="*/ 69 w 255"/>
                      <a:gd name="T9" fmla="*/ 64 h 397"/>
                      <a:gd name="T10" fmla="*/ 69 w 255"/>
                      <a:gd name="T11" fmla="*/ 159 h 397"/>
                      <a:gd name="T12" fmla="*/ 211 w 255"/>
                      <a:gd name="T13" fmla="*/ 159 h 397"/>
                      <a:gd name="T14" fmla="*/ 211 w 255"/>
                      <a:gd name="T15" fmla="*/ 223 h 397"/>
                      <a:gd name="T16" fmla="*/ 69 w 255"/>
                      <a:gd name="T17" fmla="*/ 223 h 397"/>
                      <a:gd name="T18" fmla="*/ 69 w 255"/>
                      <a:gd name="T19" fmla="*/ 336 h 397"/>
                      <a:gd name="T20" fmla="*/ 255 w 255"/>
                      <a:gd name="T21" fmla="*/ 336 h 397"/>
                      <a:gd name="T22" fmla="*/ 255 w 255"/>
                      <a:gd name="T23" fmla="*/ 397 h 397"/>
                      <a:gd name="T24" fmla="*/ 0 w 255"/>
                      <a:gd name="T2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5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251" y="0"/>
                        </a:lnTo>
                        <a:lnTo>
                          <a:pt x="251" y="64"/>
                        </a:lnTo>
                        <a:lnTo>
                          <a:pt x="69" y="64"/>
                        </a:lnTo>
                        <a:lnTo>
                          <a:pt x="69" y="159"/>
                        </a:lnTo>
                        <a:lnTo>
                          <a:pt x="211" y="159"/>
                        </a:lnTo>
                        <a:lnTo>
                          <a:pt x="211" y="223"/>
                        </a:lnTo>
                        <a:lnTo>
                          <a:pt x="69" y="223"/>
                        </a:lnTo>
                        <a:lnTo>
                          <a:pt x="69" y="336"/>
                        </a:lnTo>
                        <a:lnTo>
                          <a:pt x="255" y="336"/>
                        </a:lnTo>
                        <a:lnTo>
                          <a:pt x="255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57" name="Group 56"/>
                <p:cNvGrpSpPr/>
                <p:nvPr/>
              </p:nvGrpSpPr>
              <p:grpSpPr bwMode="gray">
                <a:xfrm>
                  <a:off x="1489075" y="9034463"/>
                  <a:ext cx="2838451" cy="630237"/>
                  <a:chOff x="917575" y="9034463"/>
                  <a:chExt cx="2838451" cy="630237"/>
                </a:xfrm>
                <a:solidFill>
                  <a:schemeClr val="bg2"/>
                </a:solidFill>
              </p:grpSpPr>
              <p:sp>
                <p:nvSpPr>
                  <p:cNvPr id="58" name="Freeform 334"/>
                  <p:cNvSpPr>
                    <a:spLocks/>
                  </p:cNvSpPr>
                  <p:nvPr/>
                </p:nvSpPr>
                <p:spPr bwMode="gray">
                  <a:xfrm>
                    <a:off x="917575" y="9034463"/>
                    <a:ext cx="581025" cy="630237"/>
                  </a:xfrm>
                  <a:custGeom>
                    <a:avLst/>
                    <a:gdLst>
                      <a:gd name="T0" fmla="*/ 224 w 366"/>
                      <a:gd name="T1" fmla="*/ 397 h 397"/>
                      <a:gd name="T2" fmla="*/ 144 w 366"/>
                      <a:gd name="T3" fmla="*/ 397 h 397"/>
                      <a:gd name="T4" fmla="*/ 0 w 366"/>
                      <a:gd name="T5" fmla="*/ 0 h 397"/>
                      <a:gd name="T6" fmla="*/ 68 w 366"/>
                      <a:gd name="T7" fmla="*/ 0 h 397"/>
                      <a:gd name="T8" fmla="*/ 184 w 366"/>
                      <a:gd name="T9" fmla="*/ 312 h 397"/>
                      <a:gd name="T10" fmla="*/ 297 w 366"/>
                      <a:gd name="T11" fmla="*/ 0 h 397"/>
                      <a:gd name="T12" fmla="*/ 366 w 366"/>
                      <a:gd name="T13" fmla="*/ 0 h 397"/>
                      <a:gd name="T14" fmla="*/ 224 w 366"/>
                      <a:gd name="T1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6" h="397">
                        <a:moveTo>
                          <a:pt x="224" y="397"/>
                        </a:moveTo>
                        <a:lnTo>
                          <a:pt x="144" y="397"/>
                        </a:lnTo>
                        <a:lnTo>
                          <a:pt x="0" y="0"/>
                        </a:lnTo>
                        <a:lnTo>
                          <a:pt x="68" y="0"/>
                        </a:lnTo>
                        <a:lnTo>
                          <a:pt x="184" y="312"/>
                        </a:lnTo>
                        <a:lnTo>
                          <a:pt x="297" y="0"/>
                        </a:lnTo>
                        <a:lnTo>
                          <a:pt x="366" y="0"/>
                        </a:lnTo>
                        <a:lnTo>
                          <a:pt x="224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9" name="Rectangle 335"/>
                  <p:cNvSpPr>
                    <a:spLocks noChangeArrowheads="1"/>
                  </p:cNvSpPr>
                  <p:nvPr/>
                </p:nvSpPr>
                <p:spPr bwMode="gray">
                  <a:xfrm>
                    <a:off x="1782763" y="9034463"/>
                    <a:ext cx="104775" cy="6302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0" name="Freeform 336"/>
                  <p:cNvSpPr>
                    <a:spLocks/>
                  </p:cNvSpPr>
                  <p:nvPr/>
                </p:nvSpPr>
                <p:spPr bwMode="gray">
                  <a:xfrm>
                    <a:off x="2233613" y="9034463"/>
                    <a:ext cx="407988" cy="630237"/>
                  </a:xfrm>
                  <a:custGeom>
                    <a:avLst/>
                    <a:gdLst>
                      <a:gd name="T0" fmla="*/ 0 w 257"/>
                      <a:gd name="T1" fmla="*/ 397 h 397"/>
                      <a:gd name="T2" fmla="*/ 0 w 257"/>
                      <a:gd name="T3" fmla="*/ 0 h 397"/>
                      <a:gd name="T4" fmla="*/ 250 w 257"/>
                      <a:gd name="T5" fmla="*/ 0 h 397"/>
                      <a:gd name="T6" fmla="*/ 250 w 257"/>
                      <a:gd name="T7" fmla="*/ 64 h 397"/>
                      <a:gd name="T8" fmla="*/ 68 w 257"/>
                      <a:gd name="T9" fmla="*/ 64 h 397"/>
                      <a:gd name="T10" fmla="*/ 68 w 257"/>
                      <a:gd name="T11" fmla="*/ 158 h 397"/>
                      <a:gd name="T12" fmla="*/ 210 w 257"/>
                      <a:gd name="T13" fmla="*/ 158 h 397"/>
                      <a:gd name="T14" fmla="*/ 210 w 257"/>
                      <a:gd name="T15" fmla="*/ 222 h 397"/>
                      <a:gd name="T16" fmla="*/ 68 w 257"/>
                      <a:gd name="T17" fmla="*/ 222 h 397"/>
                      <a:gd name="T18" fmla="*/ 68 w 257"/>
                      <a:gd name="T19" fmla="*/ 335 h 397"/>
                      <a:gd name="T20" fmla="*/ 257 w 257"/>
                      <a:gd name="T21" fmla="*/ 335 h 397"/>
                      <a:gd name="T22" fmla="*/ 257 w 257"/>
                      <a:gd name="T23" fmla="*/ 397 h 397"/>
                      <a:gd name="T24" fmla="*/ 0 w 257"/>
                      <a:gd name="T25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7" h="397">
                        <a:moveTo>
                          <a:pt x="0" y="397"/>
                        </a:moveTo>
                        <a:lnTo>
                          <a:pt x="0" y="0"/>
                        </a:lnTo>
                        <a:lnTo>
                          <a:pt x="250" y="0"/>
                        </a:lnTo>
                        <a:lnTo>
                          <a:pt x="250" y="64"/>
                        </a:lnTo>
                        <a:lnTo>
                          <a:pt x="68" y="64"/>
                        </a:lnTo>
                        <a:lnTo>
                          <a:pt x="68" y="158"/>
                        </a:lnTo>
                        <a:lnTo>
                          <a:pt x="210" y="158"/>
                        </a:lnTo>
                        <a:lnTo>
                          <a:pt x="210" y="222"/>
                        </a:lnTo>
                        <a:lnTo>
                          <a:pt x="68" y="222"/>
                        </a:lnTo>
                        <a:lnTo>
                          <a:pt x="68" y="335"/>
                        </a:lnTo>
                        <a:lnTo>
                          <a:pt x="257" y="335"/>
                        </a:lnTo>
                        <a:lnTo>
                          <a:pt x="257" y="397"/>
                        </a:lnTo>
                        <a:lnTo>
                          <a:pt x="0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1" name="Freeform 337"/>
                  <p:cNvSpPr>
                    <a:spLocks/>
                  </p:cNvSpPr>
                  <p:nvPr/>
                </p:nvSpPr>
                <p:spPr bwMode="gray">
                  <a:xfrm>
                    <a:off x="2900363" y="9034463"/>
                    <a:ext cx="855663" cy="630237"/>
                  </a:xfrm>
                  <a:custGeom>
                    <a:avLst/>
                    <a:gdLst>
                      <a:gd name="T0" fmla="*/ 423 w 539"/>
                      <a:gd name="T1" fmla="*/ 397 h 397"/>
                      <a:gd name="T2" fmla="*/ 359 w 539"/>
                      <a:gd name="T3" fmla="*/ 397 h 397"/>
                      <a:gd name="T4" fmla="*/ 270 w 539"/>
                      <a:gd name="T5" fmla="*/ 113 h 397"/>
                      <a:gd name="T6" fmla="*/ 180 w 539"/>
                      <a:gd name="T7" fmla="*/ 397 h 397"/>
                      <a:gd name="T8" fmla="*/ 114 w 539"/>
                      <a:gd name="T9" fmla="*/ 397 h 397"/>
                      <a:gd name="T10" fmla="*/ 0 w 539"/>
                      <a:gd name="T11" fmla="*/ 0 h 397"/>
                      <a:gd name="T12" fmla="*/ 71 w 539"/>
                      <a:gd name="T13" fmla="*/ 0 h 397"/>
                      <a:gd name="T14" fmla="*/ 154 w 539"/>
                      <a:gd name="T15" fmla="*/ 300 h 397"/>
                      <a:gd name="T16" fmla="*/ 244 w 539"/>
                      <a:gd name="T17" fmla="*/ 2 h 397"/>
                      <a:gd name="T18" fmla="*/ 296 w 539"/>
                      <a:gd name="T19" fmla="*/ 2 h 397"/>
                      <a:gd name="T20" fmla="*/ 390 w 539"/>
                      <a:gd name="T21" fmla="*/ 293 h 397"/>
                      <a:gd name="T22" fmla="*/ 468 w 539"/>
                      <a:gd name="T23" fmla="*/ 0 h 397"/>
                      <a:gd name="T24" fmla="*/ 539 w 539"/>
                      <a:gd name="T25" fmla="*/ 0 h 397"/>
                      <a:gd name="T26" fmla="*/ 423 w 539"/>
                      <a:gd name="T27" fmla="*/ 39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39" h="397">
                        <a:moveTo>
                          <a:pt x="423" y="397"/>
                        </a:moveTo>
                        <a:lnTo>
                          <a:pt x="359" y="397"/>
                        </a:lnTo>
                        <a:lnTo>
                          <a:pt x="270" y="113"/>
                        </a:lnTo>
                        <a:lnTo>
                          <a:pt x="180" y="397"/>
                        </a:lnTo>
                        <a:lnTo>
                          <a:pt x="114" y="397"/>
                        </a:lnTo>
                        <a:lnTo>
                          <a:pt x="0" y="0"/>
                        </a:lnTo>
                        <a:lnTo>
                          <a:pt x="71" y="0"/>
                        </a:lnTo>
                        <a:lnTo>
                          <a:pt x="154" y="300"/>
                        </a:lnTo>
                        <a:lnTo>
                          <a:pt x="244" y="2"/>
                        </a:lnTo>
                        <a:lnTo>
                          <a:pt x="296" y="2"/>
                        </a:lnTo>
                        <a:lnTo>
                          <a:pt x="390" y="293"/>
                        </a:lnTo>
                        <a:lnTo>
                          <a:pt x="468" y="0"/>
                        </a:lnTo>
                        <a:lnTo>
                          <a:pt x="539" y="0"/>
                        </a:lnTo>
                        <a:lnTo>
                          <a:pt x="423" y="39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64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53" name="Group 52"/>
              <p:cNvGrpSpPr>
                <a:grpSpLocks noChangeAspect="1"/>
              </p:cNvGrpSpPr>
              <p:nvPr/>
            </p:nvGrpSpPr>
            <p:grpSpPr bwMode="gray">
              <a:xfrm>
                <a:off x="5200276" y="1536192"/>
                <a:ext cx="424942" cy="457200"/>
                <a:chOff x="-5302251" y="3636963"/>
                <a:chExt cx="1087438" cy="1169988"/>
              </a:xfrm>
            </p:grpSpPr>
            <p:sp>
              <p:nvSpPr>
                <p:cNvPr id="54" name="Freeform 406"/>
                <p:cNvSpPr>
                  <a:spLocks noEditPoints="1"/>
                </p:cNvSpPr>
                <p:nvPr/>
              </p:nvSpPr>
              <p:spPr bwMode="gray">
                <a:xfrm>
                  <a:off x="-5054601" y="3929063"/>
                  <a:ext cx="588963" cy="671513"/>
                </a:xfrm>
                <a:custGeom>
                  <a:avLst/>
                  <a:gdLst>
                    <a:gd name="T0" fmla="*/ 157 w 157"/>
                    <a:gd name="T1" fmla="*/ 46 h 179"/>
                    <a:gd name="T2" fmla="*/ 155 w 157"/>
                    <a:gd name="T3" fmla="*/ 43 h 179"/>
                    <a:gd name="T4" fmla="*/ 155 w 157"/>
                    <a:gd name="T5" fmla="*/ 43 h 179"/>
                    <a:gd name="T6" fmla="*/ 154 w 157"/>
                    <a:gd name="T7" fmla="*/ 43 h 179"/>
                    <a:gd name="T8" fmla="*/ 81 w 157"/>
                    <a:gd name="T9" fmla="*/ 0 h 179"/>
                    <a:gd name="T10" fmla="*/ 76 w 157"/>
                    <a:gd name="T11" fmla="*/ 0 h 179"/>
                    <a:gd name="T12" fmla="*/ 3 w 157"/>
                    <a:gd name="T13" fmla="*/ 43 h 179"/>
                    <a:gd name="T14" fmla="*/ 3 w 157"/>
                    <a:gd name="T15" fmla="*/ 43 h 179"/>
                    <a:gd name="T16" fmla="*/ 2 w 157"/>
                    <a:gd name="T17" fmla="*/ 43 h 179"/>
                    <a:gd name="T18" fmla="*/ 1 w 157"/>
                    <a:gd name="T19" fmla="*/ 46 h 179"/>
                    <a:gd name="T20" fmla="*/ 0 w 157"/>
                    <a:gd name="T21" fmla="*/ 47 h 179"/>
                    <a:gd name="T22" fmla="*/ 0 w 157"/>
                    <a:gd name="T23" fmla="*/ 47 h 179"/>
                    <a:gd name="T24" fmla="*/ 0 w 157"/>
                    <a:gd name="T25" fmla="*/ 132 h 179"/>
                    <a:gd name="T26" fmla="*/ 3 w 157"/>
                    <a:gd name="T27" fmla="*/ 136 h 179"/>
                    <a:gd name="T28" fmla="*/ 76 w 157"/>
                    <a:gd name="T29" fmla="*/ 178 h 179"/>
                    <a:gd name="T30" fmla="*/ 77 w 157"/>
                    <a:gd name="T31" fmla="*/ 178 h 179"/>
                    <a:gd name="T32" fmla="*/ 77 w 157"/>
                    <a:gd name="T33" fmla="*/ 179 h 179"/>
                    <a:gd name="T34" fmla="*/ 79 w 157"/>
                    <a:gd name="T35" fmla="*/ 179 h 179"/>
                    <a:gd name="T36" fmla="*/ 80 w 157"/>
                    <a:gd name="T37" fmla="*/ 179 h 179"/>
                    <a:gd name="T38" fmla="*/ 81 w 157"/>
                    <a:gd name="T39" fmla="*/ 178 h 179"/>
                    <a:gd name="T40" fmla="*/ 81 w 157"/>
                    <a:gd name="T41" fmla="*/ 178 h 179"/>
                    <a:gd name="T42" fmla="*/ 154 w 157"/>
                    <a:gd name="T43" fmla="*/ 136 h 179"/>
                    <a:gd name="T44" fmla="*/ 157 w 157"/>
                    <a:gd name="T45" fmla="*/ 132 h 179"/>
                    <a:gd name="T46" fmla="*/ 157 w 157"/>
                    <a:gd name="T47" fmla="*/ 47 h 179"/>
                    <a:gd name="T48" fmla="*/ 157 w 157"/>
                    <a:gd name="T49" fmla="*/ 47 h 179"/>
                    <a:gd name="T50" fmla="*/ 157 w 157"/>
                    <a:gd name="T51" fmla="*/ 46 h 179"/>
                    <a:gd name="T52" fmla="*/ 79 w 157"/>
                    <a:gd name="T53" fmla="*/ 11 h 179"/>
                    <a:gd name="T54" fmla="*/ 142 w 157"/>
                    <a:gd name="T55" fmla="*/ 47 h 179"/>
                    <a:gd name="T56" fmla="*/ 79 w 157"/>
                    <a:gd name="T57" fmla="*/ 84 h 179"/>
                    <a:gd name="T58" fmla="*/ 15 w 157"/>
                    <a:gd name="T59" fmla="*/ 47 h 179"/>
                    <a:gd name="T60" fmla="*/ 79 w 157"/>
                    <a:gd name="T61" fmla="*/ 11 h 179"/>
                    <a:gd name="T62" fmla="*/ 10 w 157"/>
                    <a:gd name="T63" fmla="*/ 56 h 179"/>
                    <a:gd name="T64" fmla="*/ 74 w 157"/>
                    <a:gd name="T65" fmla="*/ 92 h 179"/>
                    <a:gd name="T66" fmla="*/ 74 w 157"/>
                    <a:gd name="T67" fmla="*/ 165 h 179"/>
                    <a:gd name="T68" fmla="*/ 10 w 157"/>
                    <a:gd name="T69" fmla="*/ 129 h 179"/>
                    <a:gd name="T70" fmla="*/ 10 w 157"/>
                    <a:gd name="T71" fmla="*/ 56 h 179"/>
                    <a:gd name="T72" fmla="*/ 84 w 157"/>
                    <a:gd name="T73" fmla="*/ 165 h 179"/>
                    <a:gd name="T74" fmla="*/ 84 w 157"/>
                    <a:gd name="T75" fmla="*/ 92 h 179"/>
                    <a:gd name="T76" fmla="*/ 147 w 157"/>
                    <a:gd name="T77" fmla="*/ 56 h 179"/>
                    <a:gd name="T78" fmla="*/ 147 w 157"/>
                    <a:gd name="T79" fmla="*/ 129 h 179"/>
                    <a:gd name="T80" fmla="*/ 84 w 157"/>
                    <a:gd name="T81" fmla="*/ 16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57" h="179">
                      <a:moveTo>
                        <a:pt x="157" y="46"/>
                      </a:moveTo>
                      <a:cubicBezTo>
                        <a:pt x="157" y="45"/>
                        <a:pt x="156" y="44"/>
                        <a:pt x="155" y="43"/>
                      </a:cubicBezTo>
                      <a:cubicBezTo>
                        <a:pt x="155" y="43"/>
                        <a:pt x="155" y="43"/>
                        <a:pt x="155" y="43"/>
                      </a:cubicBezTo>
                      <a:cubicBezTo>
                        <a:pt x="155" y="43"/>
                        <a:pt x="155" y="43"/>
                        <a:pt x="154" y="43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0" y="0"/>
                        <a:pt x="78" y="0"/>
                        <a:pt x="76" y="0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2" y="43"/>
                        <a:pt x="2" y="43"/>
                        <a:pt x="2" y="43"/>
                      </a:cubicBezTo>
                      <a:cubicBezTo>
                        <a:pt x="1" y="44"/>
                        <a:pt x="1" y="45"/>
                        <a:pt x="1" y="46"/>
                      </a:cubicBezTo>
                      <a:cubicBezTo>
                        <a:pt x="1" y="46"/>
                        <a:pt x="0" y="47"/>
                        <a:pt x="0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33"/>
                        <a:pt x="1" y="135"/>
                        <a:pt x="3" y="136"/>
                      </a:cubicBezTo>
                      <a:cubicBezTo>
                        <a:pt x="76" y="178"/>
                        <a:pt x="76" y="178"/>
                        <a:pt x="76" y="178"/>
                      </a:cubicBezTo>
                      <a:cubicBezTo>
                        <a:pt x="76" y="178"/>
                        <a:pt x="76" y="178"/>
                        <a:pt x="77" y="178"/>
                      </a:cubicBezTo>
                      <a:cubicBezTo>
                        <a:pt x="77" y="178"/>
                        <a:pt x="77" y="178"/>
                        <a:pt x="77" y="179"/>
                      </a:cubicBezTo>
                      <a:cubicBezTo>
                        <a:pt x="77" y="179"/>
                        <a:pt x="78" y="179"/>
                        <a:pt x="79" y="179"/>
                      </a:cubicBezTo>
                      <a:cubicBezTo>
                        <a:pt x="79" y="179"/>
                        <a:pt x="80" y="179"/>
                        <a:pt x="80" y="179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154" y="136"/>
                        <a:pt x="154" y="136"/>
                        <a:pt x="154" y="136"/>
                      </a:cubicBezTo>
                      <a:cubicBezTo>
                        <a:pt x="156" y="135"/>
                        <a:pt x="157" y="133"/>
                        <a:pt x="157" y="132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7"/>
                        <a:pt x="157" y="47"/>
                      </a:cubicBezTo>
                      <a:cubicBezTo>
                        <a:pt x="157" y="47"/>
                        <a:pt x="157" y="46"/>
                        <a:pt x="157" y="46"/>
                      </a:cubicBezTo>
                      <a:close/>
                      <a:moveTo>
                        <a:pt x="79" y="11"/>
                      </a:moveTo>
                      <a:cubicBezTo>
                        <a:pt x="142" y="47"/>
                        <a:pt x="142" y="47"/>
                        <a:pt x="142" y="47"/>
                      </a:cubicBezTo>
                      <a:cubicBezTo>
                        <a:pt x="79" y="84"/>
                        <a:pt x="79" y="84"/>
                        <a:pt x="79" y="8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lnTo>
                        <a:pt x="79" y="11"/>
                      </a:lnTo>
                      <a:close/>
                      <a:moveTo>
                        <a:pt x="10" y="56"/>
                      </a:moveTo>
                      <a:cubicBezTo>
                        <a:pt x="74" y="92"/>
                        <a:pt x="74" y="92"/>
                        <a:pt x="74" y="92"/>
                      </a:cubicBezTo>
                      <a:cubicBezTo>
                        <a:pt x="74" y="165"/>
                        <a:pt x="74" y="165"/>
                        <a:pt x="74" y="165"/>
                      </a:cubicBezTo>
                      <a:cubicBezTo>
                        <a:pt x="10" y="129"/>
                        <a:pt x="10" y="129"/>
                        <a:pt x="10" y="129"/>
                      </a:cubicBezTo>
                      <a:lnTo>
                        <a:pt x="10" y="56"/>
                      </a:lnTo>
                      <a:close/>
                      <a:moveTo>
                        <a:pt x="84" y="165"/>
                      </a:moveTo>
                      <a:cubicBezTo>
                        <a:pt x="84" y="92"/>
                        <a:pt x="84" y="92"/>
                        <a:pt x="84" y="92"/>
                      </a:cubicBezTo>
                      <a:cubicBezTo>
                        <a:pt x="147" y="56"/>
                        <a:pt x="147" y="56"/>
                        <a:pt x="147" y="56"/>
                      </a:cubicBezTo>
                      <a:cubicBezTo>
                        <a:pt x="147" y="129"/>
                        <a:pt x="147" y="129"/>
                        <a:pt x="147" y="129"/>
                      </a:cubicBezTo>
                      <a:lnTo>
                        <a:pt x="84" y="1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5" name="Freeform 407"/>
                <p:cNvSpPr>
                  <a:spLocks noEditPoints="1"/>
                </p:cNvSpPr>
                <p:nvPr/>
              </p:nvSpPr>
              <p:spPr bwMode="gray">
                <a:xfrm>
                  <a:off x="-5302251" y="3636963"/>
                  <a:ext cx="1087438" cy="1169988"/>
                </a:xfrm>
                <a:custGeom>
                  <a:avLst/>
                  <a:gdLst>
                    <a:gd name="T0" fmla="*/ 215 w 290"/>
                    <a:gd name="T1" fmla="*/ 41 h 312"/>
                    <a:gd name="T2" fmla="*/ 209 w 290"/>
                    <a:gd name="T3" fmla="*/ 43 h 312"/>
                    <a:gd name="T4" fmla="*/ 211 w 290"/>
                    <a:gd name="T5" fmla="*/ 50 h 312"/>
                    <a:gd name="T6" fmla="*/ 280 w 290"/>
                    <a:gd name="T7" fmla="*/ 167 h 312"/>
                    <a:gd name="T8" fmla="*/ 145 w 290"/>
                    <a:gd name="T9" fmla="*/ 302 h 312"/>
                    <a:gd name="T10" fmla="*/ 10 w 290"/>
                    <a:gd name="T11" fmla="*/ 167 h 312"/>
                    <a:gd name="T12" fmla="*/ 118 w 290"/>
                    <a:gd name="T13" fmla="*/ 35 h 312"/>
                    <a:gd name="T14" fmla="*/ 145 w 290"/>
                    <a:gd name="T15" fmla="*/ 55 h 312"/>
                    <a:gd name="T16" fmla="*/ 173 w 290"/>
                    <a:gd name="T17" fmla="*/ 27 h 312"/>
                    <a:gd name="T18" fmla="*/ 145 w 290"/>
                    <a:gd name="T19" fmla="*/ 0 h 312"/>
                    <a:gd name="T20" fmla="*/ 117 w 290"/>
                    <a:gd name="T21" fmla="*/ 25 h 312"/>
                    <a:gd name="T22" fmla="*/ 0 w 290"/>
                    <a:gd name="T23" fmla="*/ 167 h 312"/>
                    <a:gd name="T24" fmla="*/ 145 w 290"/>
                    <a:gd name="T25" fmla="*/ 312 h 312"/>
                    <a:gd name="T26" fmla="*/ 290 w 290"/>
                    <a:gd name="T27" fmla="*/ 167 h 312"/>
                    <a:gd name="T28" fmla="*/ 215 w 290"/>
                    <a:gd name="T29" fmla="*/ 41 h 312"/>
                    <a:gd name="T30" fmla="*/ 145 w 290"/>
                    <a:gd name="T31" fmla="*/ 10 h 312"/>
                    <a:gd name="T32" fmla="*/ 163 w 290"/>
                    <a:gd name="T33" fmla="*/ 27 h 312"/>
                    <a:gd name="T34" fmla="*/ 145 w 290"/>
                    <a:gd name="T35" fmla="*/ 45 h 312"/>
                    <a:gd name="T36" fmla="*/ 127 w 290"/>
                    <a:gd name="T37" fmla="*/ 27 h 312"/>
                    <a:gd name="T38" fmla="*/ 145 w 290"/>
                    <a:gd name="T39" fmla="*/ 1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90" h="312">
                      <a:moveTo>
                        <a:pt x="215" y="41"/>
                      </a:moveTo>
                      <a:cubicBezTo>
                        <a:pt x="213" y="39"/>
                        <a:pt x="210" y="40"/>
                        <a:pt x="209" y="43"/>
                      </a:cubicBezTo>
                      <a:cubicBezTo>
                        <a:pt x="207" y="45"/>
                        <a:pt x="208" y="48"/>
                        <a:pt x="211" y="50"/>
                      </a:cubicBezTo>
                      <a:cubicBezTo>
                        <a:pt x="253" y="73"/>
                        <a:pt x="280" y="119"/>
                        <a:pt x="280" y="167"/>
                      </a:cubicBezTo>
                      <a:cubicBezTo>
                        <a:pt x="280" y="242"/>
                        <a:pt x="219" y="302"/>
                        <a:pt x="145" y="302"/>
                      </a:cubicBezTo>
                      <a:cubicBezTo>
                        <a:pt x="70" y="302"/>
                        <a:pt x="10" y="242"/>
                        <a:pt x="10" y="167"/>
                      </a:cubicBezTo>
                      <a:cubicBezTo>
                        <a:pt x="10" y="103"/>
                        <a:pt x="55" y="48"/>
                        <a:pt x="118" y="35"/>
                      </a:cubicBezTo>
                      <a:cubicBezTo>
                        <a:pt x="121" y="47"/>
                        <a:pt x="132" y="55"/>
                        <a:pt x="145" y="55"/>
                      </a:cubicBezTo>
                      <a:cubicBezTo>
                        <a:pt x="160" y="55"/>
                        <a:pt x="173" y="43"/>
                        <a:pt x="173" y="27"/>
                      </a:cubicBezTo>
                      <a:cubicBezTo>
                        <a:pt x="173" y="12"/>
                        <a:pt x="160" y="0"/>
                        <a:pt x="145" y="0"/>
                      </a:cubicBezTo>
                      <a:cubicBezTo>
                        <a:pt x="130" y="0"/>
                        <a:pt x="118" y="11"/>
                        <a:pt x="117" y="25"/>
                      </a:cubicBezTo>
                      <a:cubicBezTo>
                        <a:pt x="49" y="38"/>
                        <a:pt x="0" y="97"/>
                        <a:pt x="0" y="167"/>
                      </a:cubicBezTo>
                      <a:cubicBezTo>
                        <a:pt x="0" y="247"/>
                        <a:pt x="65" y="312"/>
                        <a:pt x="145" y="312"/>
                      </a:cubicBezTo>
                      <a:cubicBezTo>
                        <a:pt x="225" y="312"/>
                        <a:pt x="290" y="247"/>
                        <a:pt x="290" y="167"/>
                      </a:cubicBezTo>
                      <a:cubicBezTo>
                        <a:pt x="290" y="115"/>
                        <a:pt x="261" y="66"/>
                        <a:pt x="215" y="41"/>
                      </a:cubicBezTo>
                      <a:close/>
                      <a:moveTo>
                        <a:pt x="145" y="10"/>
                      </a:moveTo>
                      <a:cubicBezTo>
                        <a:pt x="155" y="10"/>
                        <a:pt x="163" y="18"/>
                        <a:pt x="163" y="27"/>
                      </a:cubicBezTo>
                      <a:cubicBezTo>
                        <a:pt x="163" y="37"/>
                        <a:pt x="155" y="45"/>
                        <a:pt x="145" y="45"/>
                      </a:cubicBezTo>
                      <a:cubicBezTo>
                        <a:pt x="135" y="45"/>
                        <a:pt x="127" y="37"/>
                        <a:pt x="127" y="27"/>
                      </a:cubicBezTo>
                      <a:cubicBezTo>
                        <a:pt x="127" y="18"/>
                        <a:pt x="135" y="10"/>
                        <a:pt x="145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09728" tIns="54864" rIns="109728" bIns="54864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cxnSp>
          <p:nvCxnSpPr>
            <p:cNvPr id="18" name="Straight Connector 17"/>
            <p:cNvCxnSpPr>
              <a:endCxn id="28" idx="4"/>
            </p:cNvCxnSpPr>
            <p:nvPr/>
          </p:nvCxnSpPr>
          <p:spPr>
            <a:xfrm flipH="1">
              <a:off x="2540442" y="4165600"/>
              <a:ext cx="584690" cy="765886"/>
            </a:xfrm>
            <a:prstGeom prst="line">
              <a:avLst/>
            </a:prstGeom>
            <a:ln w="4445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1" idx="4"/>
            </p:cNvCxnSpPr>
            <p:nvPr/>
          </p:nvCxnSpPr>
          <p:spPr>
            <a:xfrm>
              <a:off x="3517900" y="4165600"/>
              <a:ext cx="470676" cy="778462"/>
            </a:xfrm>
            <a:prstGeom prst="line">
              <a:avLst/>
            </a:prstGeom>
            <a:ln w="4445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357" y="2088792"/>
            <a:ext cx="2675279" cy="27736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602" y="2768123"/>
            <a:ext cx="1221624" cy="12927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929" y="3170509"/>
            <a:ext cx="691826" cy="551040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 rot="16200000">
            <a:off x="-3369068" y="4567436"/>
            <a:ext cx="7040767" cy="298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>
              <a:tabLst>
                <a:tab pos="4869180" algn="l"/>
              </a:tabLst>
            </a:pPr>
            <a:r>
              <a:rPr lang="en-US" sz="1440" dirty="0">
                <a:solidFill>
                  <a:schemeClr val="bg2"/>
                </a:solidFill>
              </a:rPr>
              <a:t>Sales Play 4: Predictive Analytics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602106" y="5697530"/>
            <a:ext cx="4082510" cy="186151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43" y="0"/>
            <a:ext cx="14624094" cy="82908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hidden">
          <a:xfrm rot="10800000" flipV="1">
            <a:off x="-35928" y="-13985"/>
            <a:ext cx="14752591" cy="830488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48640">
              <a:tabLst>
                <a:tab pos="3501390" algn="l"/>
              </a:tabLst>
            </a:pPr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994610" y="-303328"/>
            <a:ext cx="13722053" cy="252222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</a:rPr>
              <a:t>Hortonworks Community Connection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36668" y="7644132"/>
            <a:ext cx="14800505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dirty="0">
                <a:solidFill>
                  <a:srgbClr val="FFFFFF"/>
                </a:solidFill>
                <a:ea typeface="+mn-ea"/>
                <a:cs typeface="+mn-cs"/>
              </a:rPr>
              <a:t>Read access for everyone, join to participate and be recognized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80688" y="-1240443"/>
            <a:ext cx="9765792" cy="2634311"/>
            <a:chOff x="2025332" y="2347784"/>
            <a:chExt cx="8138160" cy="219525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025332" y="2347784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25332" y="4543043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105" y="2463574"/>
            <a:ext cx="6495816" cy="4158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3584" y="2834719"/>
            <a:ext cx="7726666" cy="4061921"/>
          </a:xfrm>
          <a:prstGeom prst="rect">
            <a:avLst/>
          </a:prstGeom>
        </p:spPr>
        <p:txBody>
          <a:bodyPr vert="horz" wrap="square" lIns="109728" tIns="109728" rIns="109728" bIns="109728" rtlCol="0">
            <a:noAutofit/>
          </a:bodyPr>
          <a:lstStyle/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>
                <a:solidFill>
                  <a:schemeClr val="bg2"/>
                </a:solidFill>
              </a:rPr>
              <a:t>Full </a:t>
            </a:r>
            <a:r>
              <a:rPr lang="en-US" sz="2880" dirty="0">
                <a:solidFill>
                  <a:schemeClr val="bg2"/>
                </a:solidFill>
              </a:rPr>
              <a:t>Q&amp;A Platform (like </a:t>
            </a:r>
            <a:r>
              <a:rPr lang="en-US" sz="2880" dirty="0" err="1">
                <a:solidFill>
                  <a:schemeClr val="bg2"/>
                </a:solidFill>
              </a:rPr>
              <a:t>StackOverflow</a:t>
            </a:r>
            <a:r>
              <a:rPr lang="en-US" sz="2880" dirty="0">
                <a:solidFill>
                  <a:schemeClr val="bg2"/>
                </a:solidFill>
              </a:rPr>
              <a:t>)</a:t>
            </a:r>
          </a:p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 dirty="0">
                <a:solidFill>
                  <a:schemeClr val="bg2"/>
                </a:solidFill>
              </a:rPr>
              <a:t>Knowledge Base Articles</a:t>
            </a:r>
          </a:p>
          <a:p>
            <a:pPr marL="411480" indent="-411480">
              <a:lnSpc>
                <a:spcPct val="200000"/>
              </a:lnSpc>
              <a:buFont typeface="Arial" charset="0"/>
              <a:buChar char="•"/>
            </a:pPr>
            <a:r>
              <a:rPr lang="en-US" sz="2880" dirty="0">
                <a:solidFill>
                  <a:schemeClr val="bg2"/>
                </a:solidFill>
              </a:rPr>
              <a:t>Code Samples and Repositories </a:t>
            </a:r>
          </a:p>
          <a:p>
            <a:pPr marL="411480" indent="-411480">
              <a:buFont typeface="Arial" charset="0"/>
              <a:buChar char="•"/>
            </a:pPr>
            <a:endParaRPr lang="en-US" sz="288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7706" y="8930640"/>
            <a:ext cx="1097280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endParaRPr lang="en-US" sz="264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9" y="114135"/>
            <a:ext cx="2077773" cy="20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43">
        <p:fade/>
      </p:transition>
    </mc:Choice>
    <mc:Fallback xmlns="">
      <p:transition spd="med" advTm="110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43" y="0"/>
            <a:ext cx="14624094" cy="82908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hidden">
          <a:xfrm rot="10800000" flipV="1">
            <a:off x="1905" y="-13985"/>
            <a:ext cx="14714759" cy="830488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>
              <a:tabLst>
                <a:tab pos="3501390" algn="l"/>
              </a:tabLst>
            </a:pPr>
            <a:endParaRPr lang="en-US" sz="2640" dirty="0">
              <a:solidFill>
                <a:srgbClr val="1E1E1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2876692" y="-479790"/>
            <a:ext cx="13163550" cy="252222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sz="7200">
                <a:solidFill>
                  <a:schemeClr val="bg2"/>
                </a:solidFill>
              </a:rPr>
              <a:t>Community Engagement</a:t>
            </a:r>
            <a:endParaRPr lang="en-US" sz="7200" dirty="0">
              <a:solidFill>
                <a:schemeClr val="bg2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106523" y="7191139"/>
            <a:ext cx="8877019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b="1" dirty="0" err="1" smtClean="0">
                <a:ea typeface="+mn-ea"/>
                <a:cs typeface="+mn-cs"/>
              </a:rPr>
              <a:t>community.hortonworks.com</a:t>
            </a:r>
            <a:endParaRPr lang="en-US" sz="2880" b="1" dirty="0"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84790" y="-1283011"/>
            <a:ext cx="9765792" cy="2634311"/>
            <a:chOff x="2025332" y="2347784"/>
            <a:chExt cx="8138160" cy="219525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025332" y="2347784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25332" y="4543043"/>
              <a:ext cx="813816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33489" y="7771768"/>
            <a:ext cx="3851302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548640">
              <a:defRPr/>
            </a:pPr>
            <a:r>
              <a:rPr lang="en-US" sz="1080" dirty="0">
                <a:solidFill>
                  <a:srgbClr val="818A8F"/>
                </a:solidFill>
                <a:ea typeface="ヒラギノ角ゴ Pro W3" charset="-128"/>
                <a:cs typeface="ヒラギノ角ゴ Pro W3" charset="-128"/>
              </a:rPr>
              <a:t>© Hortonworks Inc. 2011 – 2015. All Rights Reserved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0033" y="2291415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7,500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7456" y="3330908"/>
            <a:ext cx="2759280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Registered Users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0033" y="4018086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15,000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87456" y="5057579"/>
            <a:ext cx="2759280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Answers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8107" y="5557569"/>
            <a:ext cx="3307846" cy="754028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2"/>
                </a:solidFill>
              </a:rPr>
              <a:t>20,000</a:t>
            </a:r>
            <a:r>
              <a:rPr lang="en-US" sz="7200" b="1" dirty="0">
                <a:solidFill>
                  <a:schemeClr val="bg2"/>
                </a:solidFill>
              </a:rPr>
              <a:t>+</a:t>
            </a:r>
            <a:endParaRPr lang="en-US" sz="6480" b="1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0028" y="6597062"/>
            <a:ext cx="3164783" cy="48187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640" dirty="0">
                <a:solidFill>
                  <a:schemeClr val="bg2"/>
                </a:solidFill>
              </a:rPr>
              <a:t>Technical Assets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125" y="2470939"/>
            <a:ext cx="6495816" cy="4158809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4422552" y="2467243"/>
            <a:ext cx="643232" cy="4611689"/>
          </a:xfrm>
          <a:prstGeom prst="rightBrace">
            <a:avLst/>
          </a:prstGeom>
          <a:ln w="76200">
            <a:solidFill>
              <a:schemeClr val="bg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4333547" y="1982916"/>
            <a:ext cx="8877019" cy="987552"/>
          </a:xfrm>
          <a:prstGeom prst="rect">
            <a:avLst/>
          </a:prstGeom>
          <a:noFill/>
        </p:spPr>
        <p:txBody>
          <a:bodyPr lIns="109728" anchor="t" anchorCtr="0">
            <a:noAutofit/>
          </a:bodyPr>
          <a:lstStyle>
            <a:defPPr>
              <a:defRPr lang="en-US"/>
            </a:defPPr>
            <a:lvl1pPr marL="109728" indent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aseline="0">
                <a:solidFill>
                  <a:schemeClr val="bg2"/>
                </a:solidFill>
                <a:latin typeface="Arial"/>
                <a:ea typeface="ヒラギノ角ゴ Pro W3" charset="-128"/>
                <a:cs typeface="Arial"/>
              </a:defRPr>
            </a:lvl1pPr>
            <a:lvl2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2pPr>
            <a:lvl3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3pPr>
            <a:lvl4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4pPr>
            <a:lvl5pPr indent="0" algn="ctr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ea typeface="ヒラギノ角ゴ Pro W3" charset="-128"/>
                <a:cs typeface="ヒラギノ角ゴ Pro W3" charset="-128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80" b="1" dirty="0">
                <a:solidFill>
                  <a:srgbClr val="FFFFFF"/>
                </a:solidFill>
                <a:ea typeface="+mn-ea"/>
                <a:cs typeface="+mn-cs"/>
              </a:rPr>
              <a:t>One Website!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9" y="114135"/>
            <a:ext cx="2077773" cy="20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43">
        <p:fade/>
      </p:transition>
    </mc:Choice>
    <mc:Fallback xmlns="">
      <p:transition spd="med" advTm="1104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994" y="6086409"/>
            <a:ext cx="7644384" cy="993092"/>
          </a:xfrm>
        </p:spPr>
        <p:txBody>
          <a:bodyPr/>
          <a:lstStyle/>
          <a:p>
            <a:r>
              <a:rPr lang="en-US" dirty="0" smtClean="0">
                <a:solidFill>
                  <a:srgbClr val="FF700A"/>
                </a:solidFill>
              </a:rPr>
              <a:t>Robert Hryniewicz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RobHryniewicz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650994" y="4343400"/>
            <a:ext cx="12112506" cy="79175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6" name="Picture 5" descr="logo-h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Process and Tools</a:t>
            </a:r>
            <a:endParaRPr lang="en-US" dirty="0"/>
          </a:p>
        </p:txBody>
      </p:sp>
      <p:pic>
        <p:nvPicPr>
          <p:cNvPr id="3" name="Picture 2" descr="data_science_diagram[1]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6" y="1004172"/>
            <a:ext cx="11521440" cy="6524389"/>
          </a:xfrm>
          <a:prstGeom prst="rect">
            <a:avLst/>
          </a:prstGeom>
        </p:spPr>
      </p:pic>
      <p:pic>
        <p:nvPicPr>
          <p:cNvPr id="7" name="Picture 6" descr="Screen Shot 2015-12-09 at 4.06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68" y="2353645"/>
            <a:ext cx="784646" cy="450515"/>
          </a:xfrm>
          <a:prstGeom prst="rect">
            <a:avLst/>
          </a:prstGeom>
        </p:spPr>
      </p:pic>
      <p:pic>
        <p:nvPicPr>
          <p:cNvPr id="14" name="Picture 13" descr="Screen Shot 2015-12-10 at 1.38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31" y="2615602"/>
            <a:ext cx="536570" cy="493357"/>
          </a:xfrm>
          <a:prstGeom prst="rect">
            <a:avLst/>
          </a:prstGeom>
        </p:spPr>
      </p:pic>
      <p:pic>
        <p:nvPicPr>
          <p:cNvPr id="15" name="Picture 14" descr="Screen Shot 2015-12-10 at 1.43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8" y="2841343"/>
            <a:ext cx="533398" cy="404777"/>
          </a:xfrm>
          <a:prstGeom prst="rect">
            <a:avLst/>
          </a:prstGeom>
        </p:spPr>
      </p:pic>
      <p:pic>
        <p:nvPicPr>
          <p:cNvPr id="4" name="Picture 3" descr="Screen Shot 2015-12-09 at 4.01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4975714"/>
            <a:ext cx="677934" cy="600456"/>
          </a:xfrm>
          <a:prstGeom prst="rect">
            <a:avLst/>
          </a:prstGeom>
        </p:spPr>
      </p:pic>
      <p:pic>
        <p:nvPicPr>
          <p:cNvPr id="11" name="Picture 10" descr="Screen Shot 2015-12-16 at 3.46.1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8" y="5437807"/>
            <a:ext cx="1478280" cy="49008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2368919" y="3191843"/>
            <a:ext cx="1586503" cy="1933812"/>
            <a:chOff x="10305844" y="2659869"/>
            <a:chExt cx="1322086" cy="1611510"/>
          </a:xfrm>
        </p:grpSpPr>
        <p:pic>
          <p:nvPicPr>
            <p:cNvPr id="13" name="Picture 12" descr="Screen Shot 2015-12-16 at 4.05.22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844" y="2659869"/>
              <a:ext cx="890980" cy="845379"/>
            </a:xfrm>
            <a:prstGeom prst="rect">
              <a:avLst/>
            </a:prstGeom>
          </p:spPr>
        </p:pic>
        <p:pic>
          <p:nvPicPr>
            <p:cNvPr id="17" name="Picture 16" descr="Screen Shot 2015-12-16 at 4.08.0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844" y="3856932"/>
              <a:ext cx="1322086" cy="414447"/>
            </a:xfrm>
            <a:prstGeom prst="rect">
              <a:avLst/>
            </a:prstGeom>
          </p:spPr>
        </p:pic>
      </p:grpSp>
      <p:pic>
        <p:nvPicPr>
          <p:cNvPr id="9" name="Picture 8" descr="Screen Shot 2015-12-10 at 1.21.37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09" y="5532908"/>
            <a:ext cx="754790" cy="716280"/>
          </a:xfrm>
          <a:prstGeom prst="rect">
            <a:avLst/>
          </a:prstGeom>
        </p:spPr>
      </p:pic>
      <p:pic>
        <p:nvPicPr>
          <p:cNvPr id="18" name="Picture 17" descr="Screen Shot 2015-12-09 at 4.06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6" y="4975714"/>
            <a:ext cx="784646" cy="450515"/>
          </a:xfrm>
          <a:prstGeom prst="rect">
            <a:avLst/>
          </a:prstGeom>
        </p:spPr>
      </p:pic>
      <p:pic>
        <p:nvPicPr>
          <p:cNvPr id="27" name="Picture 26" descr="Screen Shot 2015-12-16 at 4.24.06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28" y="5043556"/>
            <a:ext cx="668039" cy="849698"/>
          </a:xfrm>
          <a:prstGeom prst="rect">
            <a:avLst/>
          </a:prstGeom>
        </p:spPr>
      </p:pic>
      <p:pic>
        <p:nvPicPr>
          <p:cNvPr id="21" name="Picture 20" descr="Screen Shot 2015-12-09 at 4.06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19" y="5125655"/>
            <a:ext cx="784646" cy="4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53314"/>
            <a:ext cx="6821924" cy="5550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0" y="1187060"/>
            <a:ext cx="266098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rgbClr val="0070C0"/>
                </a:solidFill>
              </a:rPr>
              <a:t>Machine Learning</a:t>
            </a:r>
          </a:p>
        </p:txBody>
      </p:sp>
      <p:sp>
        <p:nvSpPr>
          <p:cNvPr id="8" name="Oval 7"/>
          <p:cNvSpPr/>
          <p:nvPr/>
        </p:nvSpPr>
        <p:spPr>
          <a:xfrm>
            <a:off x="6588292" y="2315314"/>
            <a:ext cx="914400" cy="91440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60732" y="1553314"/>
            <a:ext cx="0" cy="1295400"/>
          </a:xfrm>
          <a:prstGeom prst="straightConnector1">
            <a:avLst/>
          </a:prstGeom>
          <a:ln w="92075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843518" y="2889409"/>
            <a:ext cx="6243082" cy="177279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Chalkduster" charset="0"/>
                <a:ea typeface="Chalkduster" charset="0"/>
                <a:cs typeface="Chalkduster" charset="0"/>
              </a:rPr>
              <a:t>“</a:t>
            </a:r>
            <a:r>
              <a:rPr lang="is-IS" sz="3200" dirty="0" smtClean="0">
                <a:latin typeface="Chalkduster" charset="0"/>
                <a:ea typeface="Chalkduster" charset="0"/>
                <a:cs typeface="Chalkduster" charset="0"/>
              </a:rPr>
              <a:t>… </a:t>
            </a:r>
            <a:r>
              <a:rPr lang="en-US" sz="3200" dirty="0" smtClean="0">
                <a:latin typeface="Chalkduster" charset="0"/>
                <a:ea typeface="Chalkduster" charset="0"/>
                <a:cs typeface="Chalkduster" charset="0"/>
              </a:rPr>
              <a:t>science </a:t>
            </a:r>
            <a:r>
              <a:rPr lang="en-US" sz="3200" dirty="0">
                <a:latin typeface="Chalkduster" charset="0"/>
                <a:ea typeface="Chalkduster" charset="0"/>
                <a:cs typeface="Chalkduster" charset="0"/>
              </a:rPr>
              <a:t>of how computers learn without being explicitly programmed</a:t>
            </a:r>
            <a:r>
              <a:rPr lang="en-US" sz="3200" dirty="0" smtClean="0">
                <a:latin typeface="Chalkduster" charset="0"/>
                <a:ea typeface="Chalkduster" charset="0"/>
                <a:cs typeface="Chalkduster" charset="0"/>
              </a:rPr>
              <a:t>” – Andrew Ng</a:t>
            </a:r>
            <a:endParaRPr lang="en-US" sz="32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4 0 " pathEditMode="relative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4 0 " pathEditMode="relative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4 0 " pathEditMode="relative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4 0 " pathEditMode="relative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04800" y="2819400"/>
            <a:ext cx="13194792" cy="2354491"/>
          </a:xfrm>
        </p:spPr>
        <p:txBody>
          <a:bodyPr/>
          <a:lstStyle/>
          <a:p>
            <a:pPr algn="ctr"/>
            <a:r>
              <a:rPr lang="en-US" dirty="0" smtClean="0"/>
              <a:t>Machine Learning Methods</a:t>
            </a:r>
            <a:r>
              <a:rPr lang="en-US" smtClean="0"/>
              <a:t/>
            </a:r>
            <a:br>
              <a:rPr lang="en-US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762000" y="2390457"/>
            <a:ext cx="13167360" cy="3767185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3600" b="1" kern="1200" baseline="0">
                <a:solidFill>
                  <a:schemeClr val="tx1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Supervised</a:t>
            </a:r>
          </a:p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vs</a:t>
            </a:r>
          </a:p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Unsupervised</a:t>
            </a:r>
          </a:p>
          <a:p>
            <a:pPr algn="ctr"/>
            <a:r>
              <a:rPr lang="en-US" sz="7200" dirty="0" smtClean="0">
                <a:latin typeface="Chalkduster" charset="0"/>
                <a:ea typeface="Chalkduster" charset="0"/>
                <a:cs typeface="Chalkduster" charset="0"/>
              </a:rPr>
              <a:t>Learning</a:t>
            </a:r>
            <a:endParaRPr lang="en-US" sz="72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9906000" y="990600"/>
            <a:ext cx="4191000" cy="1399857"/>
          </a:xfrm>
          <a:prstGeom prst="cloudCallout">
            <a:avLst>
              <a:gd name="adj1" fmla="val -41498"/>
              <a:gd name="adj2" fmla="val 70038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smtClean="0">
                <a:solidFill>
                  <a:schemeClr val="tx2"/>
                </a:solidFill>
              </a:rPr>
              <a:t>Examples labeled</a:t>
            </a:r>
            <a:r>
              <a:rPr lang="en-US" sz="28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228600" y="6157642"/>
            <a:ext cx="3581400" cy="1410560"/>
          </a:xfrm>
          <a:prstGeom prst="cloudCallout">
            <a:avLst>
              <a:gd name="adj1" fmla="val 55149"/>
              <a:gd name="adj2" fmla="val -124197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Examples </a:t>
            </a:r>
            <a:r>
              <a:rPr lang="en-US" sz="2800" u="sng" dirty="0" smtClean="0">
                <a:solidFill>
                  <a:schemeClr val="tx2"/>
                </a:solidFill>
              </a:rPr>
              <a:t>not</a:t>
            </a:r>
            <a:r>
              <a:rPr lang="en-US" sz="2800" dirty="0" smtClean="0">
                <a:solidFill>
                  <a:schemeClr val="tx2"/>
                </a:solidFill>
              </a:rPr>
              <a:t> labeled.</a:t>
            </a:r>
          </a:p>
        </p:txBody>
      </p:sp>
    </p:spTree>
    <p:extLst>
      <p:ext uri="{BB962C8B-B14F-4D97-AF65-F5344CB8AC3E}">
        <p14:creationId xmlns:p14="http://schemas.microsoft.com/office/powerpoint/2010/main" val="8353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6.7|14.7|15.7"/>
</p:tagLst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20626</TotalTime>
  <Words>1049</Words>
  <Application>Microsoft Macintosh PowerPoint</Application>
  <PresentationFormat>Custom</PresentationFormat>
  <Paragraphs>304</Paragraphs>
  <Slides>52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Calibri</vt:lpstr>
      <vt:lpstr>Chalkduster</vt:lpstr>
      <vt:lpstr>Courier</vt:lpstr>
      <vt:lpstr>Lucida Grande</vt:lpstr>
      <vt:lpstr>Nanum Brush Script</vt:lpstr>
      <vt:lpstr>Wingdings</vt:lpstr>
      <vt:lpstr>Wingdings 2</vt:lpstr>
      <vt:lpstr>ヒラギノ角ゴ Pro W3</vt:lpstr>
      <vt:lpstr>宋体</vt:lpstr>
      <vt:lpstr>等线</vt:lpstr>
      <vt:lpstr>Arial</vt:lpstr>
      <vt:lpstr>Hortonworks Presentation Template</vt:lpstr>
      <vt:lpstr>PowerPoint Presentation</vt:lpstr>
      <vt:lpstr>Plan for Today</vt:lpstr>
      <vt:lpstr>Data Science Examples </vt:lpstr>
      <vt:lpstr>PowerPoint Presentation</vt:lpstr>
      <vt:lpstr>Predictive Analytics Pre-requisites</vt:lpstr>
      <vt:lpstr>Predictive Analytics Process and Tools</vt:lpstr>
      <vt:lpstr>PowerPoint Presentation</vt:lpstr>
      <vt:lpstr>Machine Learning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MLlib</vt:lpstr>
      <vt:lpstr>Spark Machine Learning Library</vt:lpstr>
      <vt:lpstr>K-Means Clustering (Unsupervised Learning)</vt:lpstr>
      <vt:lpstr>Why K-Means</vt:lpstr>
      <vt:lpstr>Initialize Cluster Centers</vt:lpstr>
      <vt:lpstr>Assign Each Point</vt:lpstr>
      <vt:lpstr>Recompute Cluster Centers</vt:lpstr>
      <vt:lpstr>K-means Clustering</vt:lpstr>
      <vt:lpstr>San Francisco</vt:lpstr>
      <vt:lpstr>Outline Each Neighborhood</vt:lpstr>
      <vt:lpstr>Folium: choropleth map</vt:lpstr>
      <vt:lpstr>SF Neighborhood Centers Calculated with K-Means</vt:lpstr>
      <vt:lpstr>Sample Dataset – K-Means</vt:lpstr>
      <vt:lpstr>Decision Trees &amp; Random Forests (Supervised Learning)</vt:lpstr>
      <vt:lpstr>Why Decision Trees?</vt:lpstr>
      <vt:lpstr>Visual Intro to Decision Trees</vt:lpstr>
      <vt:lpstr>Random Forest (Ensemble Model)</vt:lpstr>
      <vt:lpstr>Decision Tree vs Random Forest</vt:lpstr>
      <vt:lpstr>Why Ensembles work?</vt:lpstr>
      <vt:lpstr>Diabetes Dataset – Decision Trees / Random Forest</vt:lpstr>
      <vt:lpstr>Machine Learning in Spark</vt:lpstr>
      <vt:lpstr>Spark Ecosystem</vt:lpstr>
      <vt:lpstr>Machine Learning with Spark (MLlib &amp; ML)</vt:lpstr>
      <vt:lpstr>Supervised Learning: End-to-End Flow</vt:lpstr>
      <vt:lpstr>Spark ML: Spark API for building ML pipelines</vt:lpstr>
      <vt:lpstr>Spark ML Pipeline</vt:lpstr>
      <vt:lpstr>Spark ML – Simple Random Forest Example</vt:lpstr>
      <vt:lpstr>Apache Zeppelin – A Modern Web-based Data Science Studio</vt:lpstr>
      <vt:lpstr>PowerPoint Presentation</vt:lpstr>
      <vt:lpstr>Exporting ML Models - PMML</vt:lpstr>
      <vt:lpstr>Additional Resources</vt:lpstr>
      <vt:lpstr>Lab Overview</vt:lpstr>
      <vt:lpstr>Hortonworks Community Connection</vt:lpstr>
      <vt:lpstr>Community Engagement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with a Maximum of Three Lines of Copy</dc:title>
  <dc:creator>Michaiel Bovenes</dc:creator>
  <dc:description>Updated March 31, 2015</dc:description>
  <cp:lastModifiedBy>Robert Hryniewicz</cp:lastModifiedBy>
  <cp:revision>173</cp:revision>
  <dcterms:created xsi:type="dcterms:W3CDTF">2016-03-01T16:53:27Z</dcterms:created>
  <dcterms:modified xsi:type="dcterms:W3CDTF">2016-07-07T04:34:27Z</dcterms:modified>
  <cp:category>Template, OneDoc</cp:category>
</cp:coreProperties>
</file>